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61" r:id="rId2"/>
  </p:sldIdLst>
  <p:sldSz cx="21945600" cy="32918400"/>
  <p:notesSz cx="6858000" cy="9144000"/>
  <p:defaultTextStyle>
    <a:defPPr>
      <a:defRPr lang="en-US"/>
    </a:defPPr>
    <a:lvl1pPr marL="0" algn="l" defTabSz="1566463" rtl="0" eaLnBrk="1" latinLnBrk="0" hangingPunct="1">
      <a:defRPr sz="6142" kern="1200">
        <a:solidFill>
          <a:schemeClr val="tx1"/>
        </a:solidFill>
        <a:latin typeface="+mn-lt"/>
        <a:ea typeface="+mn-ea"/>
        <a:cs typeface="+mn-cs"/>
      </a:defRPr>
    </a:lvl1pPr>
    <a:lvl2pPr marL="1566463" algn="l" defTabSz="1566463" rtl="0" eaLnBrk="1" latinLnBrk="0" hangingPunct="1">
      <a:defRPr sz="6142" kern="1200">
        <a:solidFill>
          <a:schemeClr val="tx1"/>
        </a:solidFill>
        <a:latin typeface="+mn-lt"/>
        <a:ea typeface="+mn-ea"/>
        <a:cs typeface="+mn-cs"/>
      </a:defRPr>
    </a:lvl2pPr>
    <a:lvl3pPr marL="3132925" algn="l" defTabSz="1566463" rtl="0" eaLnBrk="1" latinLnBrk="0" hangingPunct="1">
      <a:defRPr sz="6142" kern="1200">
        <a:solidFill>
          <a:schemeClr val="tx1"/>
        </a:solidFill>
        <a:latin typeface="+mn-lt"/>
        <a:ea typeface="+mn-ea"/>
        <a:cs typeface="+mn-cs"/>
      </a:defRPr>
    </a:lvl3pPr>
    <a:lvl4pPr marL="4699387" algn="l" defTabSz="1566463" rtl="0" eaLnBrk="1" latinLnBrk="0" hangingPunct="1">
      <a:defRPr sz="6142" kern="1200">
        <a:solidFill>
          <a:schemeClr val="tx1"/>
        </a:solidFill>
        <a:latin typeface="+mn-lt"/>
        <a:ea typeface="+mn-ea"/>
        <a:cs typeface="+mn-cs"/>
      </a:defRPr>
    </a:lvl4pPr>
    <a:lvl5pPr marL="6265846" algn="l" defTabSz="1566463" rtl="0" eaLnBrk="1" latinLnBrk="0" hangingPunct="1">
      <a:defRPr sz="6142" kern="1200">
        <a:solidFill>
          <a:schemeClr val="tx1"/>
        </a:solidFill>
        <a:latin typeface="+mn-lt"/>
        <a:ea typeface="+mn-ea"/>
        <a:cs typeface="+mn-cs"/>
      </a:defRPr>
    </a:lvl5pPr>
    <a:lvl6pPr marL="7832305" algn="l" defTabSz="1566463" rtl="0" eaLnBrk="1" latinLnBrk="0" hangingPunct="1">
      <a:defRPr sz="6142" kern="1200">
        <a:solidFill>
          <a:schemeClr val="tx1"/>
        </a:solidFill>
        <a:latin typeface="+mn-lt"/>
        <a:ea typeface="+mn-ea"/>
        <a:cs typeface="+mn-cs"/>
      </a:defRPr>
    </a:lvl6pPr>
    <a:lvl7pPr marL="9398767" algn="l" defTabSz="1566463" rtl="0" eaLnBrk="1" latinLnBrk="0" hangingPunct="1">
      <a:defRPr sz="6142" kern="1200">
        <a:solidFill>
          <a:schemeClr val="tx1"/>
        </a:solidFill>
        <a:latin typeface="+mn-lt"/>
        <a:ea typeface="+mn-ea"/>
        <a:cs typeface="+mn-cs"/>
      </a:defRPr>
    </a:lvl7pPr>
    <a:lvl8pPr marL="10965230" algn="l" defTabSz="1566463" rtl="0" eaLnBrk="1" latinLnBrk="0" hangingPunct="1">
      <a:defRPr sz="6142" kern="1200">
        <a:solidFill>
          <a:schemeClr val="tx1"/>
        </a:solidFill>
        <a:latin typeface="+mn-lt"/>
        <a:ea typeface="+mn-ea"/>
        <a:cs typeface="+mn-cs"/>
      </a:defRPr>
    </a:lvl8pPr>
    <a:lvl9pPr marL="12531693" algn="l" defTabSz="1566463" rtl="0" eaLnBrk="1" latinLnBrk="0" hangingPunct="1">
      <a:defRPr sz="6142"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51970E2-F12D-B744-9152-48267E49C715}">
          <p14:sldIdLst>
            <p14:sldId id="261"/>
          </p14:sldIdLst>
        </p14:section>
      </p14:sectionLst>
    </p:ext>
    <p:ext uri="{EFAFB233-063F-42B5-8137-9DF3F51BA10A}">
      <p15:sldGuideLst xmlns:p15="http://schemas.microsoft.com/office/powerpoint/2012/main">
        <p15:guide id="1" orient="horz" pos="10368" userDrawn="1">
          <p15:clr>
            <a:srgbClr val="A4A3A4"/>
          </p15:clr>
        </p15:guide>
        <p15:guide id="2" pos="69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Regan" initials="WR" lastIdx="1" clrIdx="0">
    <p:extLst>
      <p:ext uri="{19B8F6BF-5375-455C-9EA6-DF929625EA0E}">
        <p15:presenceInfo xmlns:p15="http://schemas.microsoft.com/office/powerpoint/2012/main" userId="S::willirn1@vanderbilt.edu::0435f6e5-7ca9-4f46-8ff1-da4554c592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02"/>
    <p:restoredTop sz="95899" autoAdjust="0"/>
  </p:normalViewPr>
  <p:slideViewPr>
    <p:cSldViewPr snapToGrid="0" snapToObjects="1">
      <p:cViewPr varScale="1">
        <p:scale>
          <a:sx n="28" d="100"/>
          <a:sy n="28" d="100"/>
        </p:scale>
        <p:origin x="3930" y="198"/>
      </p:cViewPr>
      <p:guideLst>
        <p:guide orient="horz" pos="10368"/>
        <p:guide pos="69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16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82BE8-9FE2-F34A-9A86-E056AF1D8A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024DC5-3539-134D-846C-D1F9E4F1AB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1EFEEA-96B7-9249-803C-8737F2DBB88C}" type="datetimeFigureOut">
              <a:rPr lang="en-US" smtClean="0"/>
              <a:t>4/17/2022</a:t>
            </a:fld>
            <a:endParaRPr lang="en-US"/>
          </a:p>
        </p:txBody>
      </p:sp>
      <p:sp>
        <p:nvSpPr>
          <p:cNvPr id="4" name="Footer Placeholder 3">
            <a:extLst>
              <a:ext uri="{FF2B5EF4-FFF2-40B4-BE49-F238E27FC236}">
                <a16:creationId xmlns:a16="http://schemas.microsoft.com/office/drawing/2014/main" id="{14C13E12-A683-9642-B566-4F53871C09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5AB9EE0-68D1-C34C-96F5-CC01FABD5B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670304-FA0A-9E4F-B1AE-FF151C749A35}" type="slidenum">
              <a:rPr lang="en-US" smtClean="0"/>
              <a:t>‹#›</a:t>
            </a:fld>
            <a:endParaRPr lang="en-US"/>
          </a:p>
        </p:txBody>
      </p:sp>
    </p:spTree>
    <p:extLst>
      <p:ext uri="{BB962C8B-B14F-4D97-AF65-F5344CB8AC3E}">
        <p14:creationId xmlns:p14="http://schemas.microsoft.com/office/powerpoint/2010/main" val="4199279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85210-1307-B74B-998C-D712DD099F88}" type="datetimeFigureOut">
              <a:rPr lang="en-US" smtClean="0"/>
              <a:t>4/17/2022</a:t>
            </a:fld>
            <a:endParaRPr lang="en-US"/>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5A5DC3-461A-3448-A001-365DE38D2425}" type="slidenum">
              <a:rPr lang="en-US" smtClean="0"/>
              <a:t>‹#›</a:t>
            </a:fld>
            <a:endParaRPr lang="en-US"/>
          </a:p>
        </p:txBody>
      </p:sp>
    </p:spTree>
    <p:extLst>
      <p:ext uri="{BB962C8B-B14F-4D97-AF65-F5344CB8AC3E}">
        <p14:creationId xmlns:p14="http://schemas.microsoft.com/office/powerpoint/2010/main" val="2687998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the GWC info:</a:t>
            </a:r>
          </a:p>
          <a:p>
            <a:r>
              <a:rPr lang="en-US" sz="1200" kern="1200" dirty="0" smtClean="0">
                <a:solidFill>
                  <a:schemeClr val="tx1"/>
                </a:solidFill>
                <a:effectLst/>
                <a:latin typeface="+mn-lt"/>
                <a:ea typeface="+mn-ea"/>
                <a:cs typeface="+mn-cs"/>
              </a:rPr>
              <a:t>Penn State’s Girls Who Code (GWC) is a collaborative program organized by the Association of Women in Computing (AWC) and the School of EECS, focusing on outreach to local middle and high school students. The program functions under the international nonprofit, Girls Who Code, with a broad mission to close the gender gap in technology and engage more youth in computer science. GWC meets on Sundays during the spring semester for nine weeks, with an introductory programming curriculum using Python. Graduate and undergraduate student volunteers from EECS and AWC support GWC as instructors and presenters.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Attendance Average: 18 middle high students a week. </a:t>
            </a:r>
            <a:r>
              <a:rPr lang="en-US" sz="1200" kern="1200" smtClean="0">
                <a:solidFill>
                  <a:schemeClr val="tx1"/>
                </a:solidFill>
                <a:effectLst/>
                <a:latin typeface="+mn-lt"/>
                <a:ea typeface="+mn-ea"/>
                <a:cs typeface="+mn-cs"/>
              </a:rPr>
              <a:t>Total staff: EECS coordinator (me); 5 grad students; 1 student director; 5 undergrad instructors and 5 undergrad tech talk volunteers.</a:t>
            </a:r>
            <a:endParaRPr lang="en-US" smtClean="0">
              <a:effectLst/>
            </a:endParaRPr>
          </a:p>
          <a:p>
            <a:endParaRPr lang="en-US" dirty="0"/>
          </a:p>
        </p:txBody>
      </p:sp>
      <p:sp>
        <p:nvSpPr>
          <p:cNvPr id="4" name="Slide Number Placeholder 3"/>
          <p:cNvSpPr>
            <a:spLocks noGrp="1"/>
          </p:cNvSpPr>
          <p:nvPr>
            <p:ph type="sldNum" sz="quarter" idx="5"/>
          </p:nvPr>
        </p:nvSpPr>
        <p:spPr/>
        <p:txBody>
          <a:bodyPr/>
          <a:lstStyle/>
          <a:p>
            <a:fld id="{325A5DC3-461A-3448-A001-365DE38D2425}" type="slidenum">
              <a:rPr lang="en-US" smtClean="0"/>
              <a:t>1</a:t>
            </a:fld>
            <a:endParaRPr lang="en-US"/>
          </a:p>
        </p:txBody>
      </p:sp>
    </p:spTree>
    <p:extLst>
      <p:ext uri="{BB962C8B-B14F-4D97-AF65-F5344CB8AC3E}">
        <p14:creationId xmlns:p14="http://schemas.microsoft.com/office/powerpoint/2010/main" val="3452725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3"/>
          <p:cNvSpPr>
            <a:spLocks noGrp="1"/>
          </p:cNvSpPr>
          <p:nvPr>
            <p:ph type="title" hasCustomPrompt="1"/>
          </p:nvPr>
        </p:nvSpPr>
        <p:spPr>
          <a:xfrm>
            <a:off x="1037364" y="1031960"/>
            <a:ext cx="17276762" cy="2868090"/>
          </a:xfrm>
          <a:prstGeom prst="rect">
            <a:avLst/>
          </a:prstGeom>
          <a:noFill/>
          <a:ln>
            <a:noFill/>
          </a:ln>
        </p:spPr>
        <p:txBody>
          <a:bodyPr lIns="91397" tIns="45701" rIns="91397" bIns="45701">
            <a:normAutofit/>
          </a:bodyPr>
          <a:lstStyle>
            <a:lvl1pPr algn="l">
              <a:defRPr sz="5466" b="1">
                <a:solidFill>
                  <a:schemeClr val="tx1"/>
                </a:solidFill>
              </a:defRPr>
            </a:lvl1pPr>
          </a:lstStyle>
          <a:p>
            <a:r>
              <a:rPr lang="en-US" dirty="0"/>
              <a:t>Click to add a Poster Title</a:t>
            </a:r>
          </a:p>
        </p:txBody>
      </p:sp>
      <p:sp>
        <p:nvSpPr>
          <p:cNvPr id="9" name="Text Placeholder 20"/>
          <p:cNvSpPr>
            <a:spLocks noGrp="1"/>
          </p:cNvSpPr>
          <p:nvPr>
            <p:ph type="body" sz="quarter" idx="16" hasCustomPrompt="1"/>
          </p:nvPr>
        </p:nvSpPr>
        <p:spPr>
          <a:xfrm>
            <a:off x="1037364" y="4939667"/>
            <a:ext cx="20010178" cy="971548"/>
          </a:xfrm>
          <a:prstGeom prst="rect">
            <a:avLst/>
          </a:prstGeom>
          <a:noFill/>
          <a:ln>
            <a:noFill/>
          </a:ln>
        </p:spPr>
        <p:txBody>
          <a:bodyPr lIns="91397" tIns="45701" rIns="91397" bIns="45701">
            <a:noAutofit/>
          </a:bodyPr>
          <a:lstStyle>
            <a:lvl1pPr algn="l">
              <a:buNone/>
              <a:defRPr sz="3200">
                <a:solidFill>
                  <a:schemeClr val="tx1"/>
                </a:solidFill>
                <a:latin typeface="+mj-lt"/>
              </a:defRPr>
            </a:lvl1pPr>
          </a:lstStyle>
          <a:p>
            <a:pPr lvl="0"/>
            <a:r>
              <a:rPr lang="en-US" dirty="0"/>
              <a:t>Click to add Project URL</a:t>
            </a:r>
          </a:p>
        </p:txBody>
      </p:sp>
      <p:sp>
        <p:nvSpPr>
          <p:cNvPr id="10" name="Text Placeholder 23"/>
          <p:cNvSpPr>
            <a:spLocks noGrp="1"/>
          </p:cNvSpPr>
          <p:nvPr>
            <p:ph type="body" sz="quarter" idx="17" hasCustomPrompt="1"/>
          </p:nvPr>
        </p:nvSpPr>
        <p:spPr>
          <a:xfrm>
            <a:off x="1037364" y="4004554"/>
            <a:ext cx="17276036" cy="857938"/>
          </a:xfrm>
          <a:prstGeom prst="rect">
            <a:avLst/>
          </a:prstGeom>
          <a:noFill/>
          <a:ln>
            <a:noFill/>
          </a:ln>
        </p:spPr>
        <p:txBody>
          <a:bodyPr lIns="91397" tIns="45701" rIns="91397" bIns="45701" anchor="ctr">
            <a:noAutofit/>
          </a:bodyPr>
          <a:lstStyle>
            <a:lvl1pPr algn="l">
              <a:buNone/>
              <a:defRPr sz="4133">
                <a:solidFill>
                  <a:schemeClr val="tx1"/>
                </a:solidFill>
                <a:latin typeface="Calibri" pitchFamily="34" charset="0"/>
              </a:defRPr>
            </a:lvl1pPr>
          </a:lstStyle>
          <a:p>
            <a:pPr lvl="0"/>
            <a:r>
              <a:rPr lang="en-US" dirty="0"/>
              <a:t>Click to add PIs: PI Names and Affiliations </a:t>
            </a:r>
          </a:p>
        </p:txBody>
      </p:sp>
      <p:sp>
        <p:nvSpPr>
          <p:cNvPr id="15" name="Content Placeholder 27"/>
          <p:cNvSpPr>
            <a:spLocks noGrp="1"/>
          </p:cNvSpPr>
          <p:nvPr>
            <p:ph sz="quarter" idx="19" hasCustomPrompt="1"/>
          </p:nvPr>
        </p:nvSpPr>
        <p:spPr>
          <a:xfrm>
            <a:off x="1047477" y="18993749"/>
            <a:ext cx="20000066" cy="4572000"/>
          </a:xfrm>
          <a:prstGeom prst="rect">
            <a:avLst/>
          </a:prstGeom>
          <a:noFill/>
        </p:spPr>
        <p:txBody>
          <a:bodyPr lIns="91397" tIns="45701" rIns="91397" bIns="45701" numCol="2">
            <a:normAutofit/>
          </a:bodyPr>
          <a:lstStyle>
            <a:lvl1pPr marL="126995" indent="0" algn="l">
              <a:buNone/>
              <a:tabLst/>
              <a:defRPr sz="3866">
                <a:solidFill>
                  <a:schemeClr val="tx1"/>
                </a:solidFill>
                <a:latin typeface="+mj-lt"/>
              </a:defRPr>
            </a:lvl1pPr>
            <a:lvl2pPr marL="1035822" indent="-487446" algn="l">
              <a:defRPr sz="3200">
                <a:solidFill>
                  <a:schemeClr val="tx1"/>
                </a:solidFill>
                <a:latin typeface="+mj-lt"/>
              </a:defRPr>
            </a:lvl2pPr>
            <a:lvl3pPr marL="1401406" indent="-304653" algn="l">
              <a:defRPr sz="2866">
                <a:solidFill>
                  <a:schemeClr val="tx1"/>
                </a:solidFill>
                <a:latin typeface="+mj-lt"/>
              </a:defRPr>
            </a:lvl3pPr>
            <a:lvl4pPr marL="1888856" indent="-426518" algn="l">
              <a:defRPr sz="2866">
                <a:solidFill>
                  <a:schemeClr val="tx1"/>
                </a:solidFill>
                <a:latin typeface="+mj-lt"/>
              </a:defRPr>
            </a:lvl4pPr>
            <a:lvl5pPr marL="2254438" indent="-304653" algn="l">
              <a:defRPr sz="2266">
                <a:solidFill>
                  <a:schemeClr val="tx1"/>
                </a:solidFill>
                <a:latin typeface="+mj-lt"/>
              </a:defRPr>
            </a:lvl5pPr>
          </a:lstStyle>
          <a:p>
            <a:pPr lvl="0"/>
            <a:r>
              <a:rPr lang="en-US" dirty="0"/>
              <a:t>Add Solution (technical approach , key innovations, new contributions)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half" idx="20" hasCustomPrompt="1"/>
          </p:nvPr>
        </p:nvSpPr>
        <p:spPr>
          <a:xfrm>
            <a:off x="1054500" y="24234828"/>
            <a:ext cx="6449935" cy="6511876"/>
          </a:xfrm>
          <a:prstGeom prst="rect">
            <a:avLst/>
          </a:prstGeom>
          <a:noFill/>
        </p:spPr>
        <p:txBody>
          <a:bodyPr lIns="91397" tIns="45701" rIns="91397" bIns="45701"/>
          <a:lstStyle>
            <a:lvl1pPr marL="253990" indent="0">
              <a:buNone/>
              <a:tabLst/>
              <a:defRPr sz="3866">
                <a:solidFill>
                  <a:schemeClr val="tx1"/>
                </a:solidFill>
              </a:defRPr>
            </a:lvl1pPr>
            <a:lvl2pPr marL="1706063" indent="-487446">
              <a:defRPr sz="3200">
                <a:solidFill>
                  <a:schemeClr val="tx1"/>
                </a:solidFill>
              </a:defRPr>
            </a:lvl2pPr>
            <a:lvl3pPr marL="2071645" indent="-304653">
              <a:defRPr sz="2866">
                <a:solidFill>
                  <a:schemeClr val="tx1"/>
                </a:solidFill>
              </a:defRPr>
            </a:lvl3pPr>
            <a:lvl4pPr marL="2620023" indent="-304653">
              <a:defRPr sz="2266">
                <a:solidFill>
                  <a:schemeClr val="tx1"/>
                </a:solidFill>
              </a:defRPr>
            </a:lvl4pPr>
            <a:lvl5pPr marL="2924676" indent="-304653">
              <a:defRPr sz="2266">
                <a:solidFill>
                  <a:schemeClr val="tx1"/>
                </a:solidFill>
              </a:defRPr>
            </a:lvl5pPr>
            <a:lvl6pPr>
              <a:defRPr sz="5733"/>
            </a:lvl6pPr>
            <a:lvl7pPr>
              <a:defRPr sz="5733"/>
            </a:lvl7pPr>
            <a:lvl8pPr>
              <a:defRPr sz="5733"/>
            </a:lvl8pPr>
            <a:lvl9pPr>
              <a:defRPr sz="5733"/>
            </a:lvl9pPr>
          </a:lstStyle>
          <a:p>
            <a:pPr lvl="0"/>
            <a:r>
              <a:rPr lang="en-US" dirty="0"/>
              <a:t>Broader Impact (impact on society </a:t>
            </a:r>
            <a:r>
              <a:rPr lang="mr-IN" dirty="0"/>
              <a:t>–</a:t>
            </a:r>
            <a:r>
              <a:rPr lang="en-US" dirty="0"/>
              <a:t> who will care)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sz="half" idx="21" hasCustomPrompt="1"/>
          </p:nvPr>
        </p:nvSpPr>
        <p:spPr>
          <a:xfrm>
            <a:off x="1047475" y="11349857"/>
            <a:ext cx="9691862" cy="6967560"/>
          </a:xfrm>
          <a:prstGeom prst="rect">
            <a:avLst/>
          </a:prstGeom>
          <a:noFill/>
        </p:spPr>
        <p:txBody>
          <a:bodyPr lIns="91397" tIns="45701" rIns="91397" bIns="45701"/>
          <a:lstStyle>
            <a:lvl1pPr marL="126995" indent="0">
              <a:buNone/>
              <a:tabLst/>
              <a:defRPr sz="3866">
                <a:solidFill>
                  <a:schemeClr val="tx1"/>
                </a:solidFill>
              </a:defRPr>
            </a:lvl1pPr>
            <a:lvl2pPr marL="1096753" indent="-487446">
              <a:defRPr sz="3200">
                <a:solidFill>
                  <a:schemeClr val="tx1"/>
                </a:solidFill>
              </a:defRPr>
            </a:lvl2pPr>
            <a:lvl3pPr marL="1462338" indent="-304653">
              <a:defRPr sz="2866">
                <a:solidFill>
                  <a:schemeClr val="tx1"/>
                </a:solidFill>
              </a:defRPr>
            </a:lvl3pPr>
            <a:lvl4pPr marL="1888856" indent="-304653">
              <a:defRPr sz="2266">
                <a:solidFill>
                  <a:schemeClr val="tx1"/>
                </a:solidFill>
              </a:defRPr>
            </a:lvl4pPr>
            <a:lvl5pPr marL="2193506" indent="-304653">
              <a:defRPr sz="2266">
                <a:solidFill>
                  <a:schemeClr val="tx1"/>
                </a:solidFill>
              </a:defRPr>
            </a:lvl5pPr>
            <a:lvl6pPr>
              <a:defRPr sz="5733"/>
            </a:lvl6pPr>
            <a:lvl7pPr>
              <a:defRPr sz="5733"/>
            </a:lvl7pPr>
            <a:lvl8pPr>
              <a:defRPr sz="5733"/>
            </a:lvl8pPr>
            <a:lvl9pPr>
              <a:defRPr sz="5733"/>
            </a:lvl9pPr>
          </a:lstStyle>
          <a:p>
            <a:pPr lvl="0"/>
            <a:r>
              <a:rPr lang="en-US" dirty="0"/>
              <a:t>Add Challenge Content (Key problem(s) to be addressed and their significance)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sz="half" idx="22" hasCustomPrompt="1"/>
          </p:nvPr>
        </p:nvSpPr>
        <p:spPr>
          <a:xfrm>
            <a:off x="11206265" y="11349857"/>
            <a:ext cx="9691862" cy="6967560"/>
          </a:xfrm>
          <a:prstGeom prst="rect">
            <a:avLst/>
          </a:prstGeom>
          <a:noFill/>
        </p:spPr>
        <p:txBody>
          <a:bodyPr lIns="91397" tIns="45701" rIns="91397" bIns="45701"/>
          <a:lstStyle>
            <a:lvl1pPr marL="126995" indent="0">
              <a:buNone/>
              <a:tabLst/>
              <a:defRPr sz="3866">
                <a:solidFill>
                  <a:schemeClr val="tx1"/>
                </a:solidFill>
              </a:defRPr>
            </a:lvl1pPr>
            <a:lvl2pPr marL="1096753" indent="-487446">
              <a:defRPr sz="3200">
                <a:solidFill>
                  <a:schemeClr val="tx1"/>
                </a:solidFill>
              </a:defRPr>
            </a:lvl2pPr>
            <a:lvl3pPr marL="1462338" indent="-304653">
              <a:defRPr sz="2866">
                <a:solidFill>
                  <a:schemeClr val="tx1"/>
                </a:solidFill>
              </a:defRPr>
            </a:lvl3pPr>
            <a:lvl4pPr marL="1888856" indent="-304653">
              <a:defRPr sz="2266">
                <a:solidFill>
                  <a:schemeClr val="tx1"/>
                </a:solidFill>
              </a:defRPr>
            </a:lvl4pPr>
            <a:lvl5pPr marL="2193506" indent="-304653">
              <a:defRPr sz="2266">
                <a:solidFill>
                  <a:schemeClr val="tx1"/>
                </a:solidFill>
              </a:defRPr>
            </a:lvl5pPr>
            <a:lvl6pPr>
              <a:defRPr sz="5733"/>
            </a:lvl6pPr>
            <a:lvl7pPr>
              <a:defRPr sz="5733"/>
            </a:lvl7pPr>
            <a:lvl8pPr>
              <a:defRPr sz="5733"/>
            </a:lvl8pPr>
            <a:lvl9pPr>
              <a:defRPr sz="5733"/>
            </a:lvl9pPr>
          </a:lstStyle>
          <a:p>
            <a:pPr lvl="0"/>
            <a:r>
              <a:rPr lang="en-US" dirty="0"/>
              <a:t>Add Scientific Impact (How project contributions might generalize to other CPS research)</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Content Placeholder 2"/>
          <p:cNvSpPr>
            <a:spLocks noGrp="1"/>
          </p:cNvSpPr>
          <p:nvPr>
            <p:ph sz="half" idx="23" hasCustomPrompt="1"/>
          </p:nvPr>
        </p:nvSpPr>
        <p:spPr>
          <a:xfrm>
            <a:off x="7831884" y="24271173"/>
            <a:ext cx="6449935" cy="6475526"/>
          </a:xfrm>
          <a:prstGeom prst="rect">
            <a:avLst/>
          </a:prstGeom>
          <a:noFill/>
        </p:spPr>
        <p:txBody>
          <a:bodyPr lIns="91397" tIns="45701" rIns="91397" bIns="45701"/>
          <a:lstStyle>
            <a:lvl1pPr marL="169327" indent="0">
              <a:buNone/>
              <a:tabLst/>
              <a:defRPr sz="3866">
                <a:solidFill>
                  <a:schemeClr val="tx1"/>
                </a:solidFill>
              </a:defRPr>
            </a:lvl1pPr>
            <a:lvl2pPr marL="1706063" indent="-487446">
              <a:defRPr sz="3200">
                <a:solidFill>
                  <a:schemeClr val="tx1"/>
                </a:solidFill>
              </a:defRPr>
            </a:lvl2pPr>
            <a:lvl3pPr marL="2071645" indent="-304653">
              <a:defRPr sz="2866">
                <a:solidFill>
                  <a:schemeClr val="tx1"/>
                </a:solidFill>
              </a:defRPr>
            </a:lvl3pPr>
            <a:lvl4pPr marL="2620023" indent="-304653">
              <a:defRPr sz="2266">
                <a:solidFill>
                  <a:schemeClr val="tx1"/>
                </a:solidFill>
              </a:defRPr>
            </a:lvl4pPr>
            <a:lvl5pPr marL="2924676" indent="-304653">
              <a:defRPr sz="2266">
                <a:solidFill>
                  <a:schemeClr val="tx1"/>
                </a:solidFill>
              </a:defRPr>
            </a:lvl5pPr>
            <a:lvl6pPr>
              <a:defRPr sz="5733"/>
            </a:lvl6pPr>
            <a:lvl7pPr>
              <a:defRPr sz="5733"/>
            </a:lvl7pPr>
            <a:lvl8pPr>
              <a:defRPr sz="5733"/>
            </a:lvl8pPr>
            <a:lvl9pPr>
              <a:defRPr sz="5733"/>
            </a:lvl9pPr>
          </a:lstStyle>
          <a:p>
            <a:pPr lvl="0"/>
            <a:r>
              <a:rPr lang="en-US" dirty="0"/>
              <a:t>Broader Impact (education and outreach)</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sz="half" idx="24" hasCustomPrompt="1"/>
          </p:nvPr>
        </p:nvSpPr>
        <p:spPr>
          <a:xfrm>
            <a:off x="14597611" y="24271173"/>
            <a:ext cx="6449935" cy="6475526"/>
          </a:xfrm>
          <a:prstGeom prst="rect">
            <a:avLst/>
          </a:prstGeom>
          <a:noFill/>
        </p:spPr>
        <p:txBody>
          <a:bodyPr lIns="91397" tIns="45701" rIns="91397" bIns="45701"/>
          <a:lstStyle>
            <a:lvl1pPr marL="126995" indent="0">
              <a:buNone/>
              <a:tabLst/>
              <a:defRPr sz="3866">
                <a:solidFill>
                  <a:schemeClr val="tx1"/>
                </a:solidFill>
              </a:defRPr>
            </a:lvl1pPr>
            <a:lvl2pPr marL="1706063" indent="-487446">
              <a:defRPr sz="3200">
                <a:solidFill>
                  <a:schemeClr val="tx1"/>
                </a:solidFill>
              </a:defRPr>
            </a:lvl2pPr>
            <a:lvl3pPr marL="2071645" indent="-304653">
              <a:defRPr sz="2866">
                <a:solidFill>
                  <a:schemeClr val="tx1"/>
                </a:solidFill>
              </a:defRPr>
            </a:lvl3pPr>
            <a:lvl4pPr marL="2620023" indent="-304653">
              <a:defRPr sz="2266">
                <a:solidFill>
                  <a:schemeClr val="tx1"/>
                </a:solidFill>
              </a:defRPr>
            </a:lvl4pPr>
            <a:lvl5pPr marL="2924676" indent="-304653">
              <a:defRPr sz="2266">
                <a:solidFill>
                  <a:schemeClr val="tx1"/>
                </a:solidFill>
              </a:defRPr>
            </a:lvl5pPr>
            <a:lvl6pPr>
              <a:defRPr sz="5733"/>
            </a:lvl6pPr>
            <a:lvl7pPr>
              <a:defRPr sz="5733"/>
            </a:lvl7pPr>
            <a:lvl8pPr>
              <a:defRPr sz="5733"/>
            </a:lvl8pPr>
            <a:lvl9pPr>
              <a:defRPr sz="5733"/>
            </a:lvl9pPr>
          </a:lstStyle>
          <a:p>
            <a:pPr lvl="0"/>
            <a:r>
              <a:rPr lang="en-US" dirty="0"/>
              <a:t>Broader Impact and Broader Participation (quantify potential impact)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half" idx="25" hasCustomPrompt="1"/>
          </p:nvPr>
        </p:nvSpPr>
        <p:spPr>
          <a:xfrm>
            <a:off x="1037364" y="6734715"/>
            <a:ext cx="20010178" cy="4132564"/>
          </a:xfrm>
          <a:prstGeom prst="rect">
            <a:avLst/>
          </a:prstGeom>
          <a:noFill/>
        </p:spPr>
        <p:txBody>
          <a:bodyPr lIns="91397" tIns="45701" rIns="91397" bIns="45701"/>
          <a:lstStyle>
            <a:lvl1pPr marL="0" indent="0">
              <a:buNone/>
              <a:defRPr sz="3866" baseline="0">
                <a:solidFill>
                  <a:schemeClr val="tx1"/>
                </a:solidFill>
              </a:defRPr>
            </a:lvl1pPr>
            <a:lvl2pPr marL="1096753" indent="-487446">
              <a:defRPr sz="3200">
                <a:solidFill>
                  <a:srgbClr val="FFFFFF"/>
                </a:solidFill>
              </a:defRPr>
            </a:lvl2pPr>
            <a:lvl3pPr marL="1462338" indent="-304653">
              <a:defRPr sz="2866">
                <a:solidFill>
                  <a:srgbClr val="FFFFFF"/>
                </a:solidFill>
              </a:defRPr>
            </a:lvl3pPr>
            <a:lvl4pPr marL="1888856" indent="-304653">
              <a:defRPr sz="2266">
                <a:solidFill>
                  <a:srgbClr val="FFFFFF"/>
                </a:solidFill>
              </a:defRPr>
            </a:lvl4pPr>
            <a:lvl5pPr marL="2193506" indent="-304653">
              <a:defRPr sz="2266">
                <a:solidFill>
                  <a:srgbClr val="FFFFFF"/>
                </a:solidFill>
              </a:defRPr>
            </a:lvl5pPr>
            <a:lvl6pPr>
              <a:defRPr sz="5733"/>
            </a:lvl6pPr>
            <a:lvl7pPr>
              <a:defRPr sz="5733"/>
            </a:lvl7pPr>
            <a:lvl8pPr>
              <a:defRPr sz="5733"/>
            </a:lvl8pPr>
            <a:lvl9pPr>
              <a:defRPr sz="5733"/>
            </a:lvl9pPr>
          </a:lstStyle>
          <a:p>
            <a:pPr lvl="0"/>
            <a:r>
              <a:rPr lang="en-US" dirty="0"/>
              <a:t>Use this space as you wish, but consider this structure.</a:t>
            </a:r>
          </a:p>
        </p:txBody>
      </p:sp>
      <p:sp>
        <p:nvSpPr>
          <p:cNvPr id="12" name="Rectangle 11">
            <a:extLst>
              <a:ext uri="{FF2B5EF4-FFF2-40B4-BE49-F238E27FC236}">
                <a16:creationId xmlns:a16="http://schemas.microsoft.com/office/drawing/2014/main" id="{296C6764-7608-DB4F-945F-CBEE5928731D}"/>
              </a:ext>
            </a:extLst>
          </p:cNvPr>
          <p:cNvSpPr>
            <a:spLocks noChangeArrowheads="1"/>
          </p:cNvSpPr>
          <p:nvPr userDrawn="1"/>
        </p:nvSpPr>
        <p:spPr bwMode="auto">
          <a:xfrm>
            <a:off x="1371600" y="31565279"/>
            <a:ext cx="17739361" cy="115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0802" tIns="125401" rIns="250802" bIns="125401"/>
          <a:lstStyle>
            <a:lvl1pPr defTabSz="3135313">
              <a:defRPr sz="6200">
                <a:solidFill>
                  <a:schemeClr val="tx1"/>
                </a:solidFill>
                <a:latin typeface="Arial" panose="020B0604020202020204" pitchFamily="34" charset="0"/>
                <a:ea typeface="MS PGothic" panose="020B0600070205080204" pitchFamily="34" charset="-128"/>
              </a:defRPr>
            </a:lvl1pPr>
            <a:lvl2pPr marL="742950" indent="-285750" defTabSz="3135313">
              <a:defRPr sz="6200">
                <a:solidFill>
                  <a:schemeClr val="tx1"/>
                </a:solidFill>
                <a:latin typeface="Arial" panose="020B0604020202020204" pitchFamily="34" charset="0"/>
                <a:ea typeface="MS PGothic" panose="020B0600070205080204" pitchFamily="34" charset="-128"/>
              </a:defRPr>
            </a:lvl2pPr>
            <a:lvl3pPr marL="1143000" indent="-228600" defTabSz="3135313">
              <a:defRPr sz="6200">
                <a:solidFill>
                  <a:schemeClr val="tx1"/>
                </a:solidFill>
                <a:latin typeface="Arial" panose="020B0604020202020204" pitchFamily="34" charset="0"/>
                <a:ea typeface="MS PGothic" panose="020B0600070205080204" pitchFamily="34" charset="-128"/>
              </a:defRPr>
            </a:lvl3pPr>
            <a:lvl4pPr marL="1600200" indent="-228600" defTabSz="3135313">
              <a:defRPr sz="6200">
                <a:solidFill>
                  <a:schemeClr val="tx1"/>
                </a:solidFill>
                <a:latin typeface="Arial" panose="020B0604020202020204" pitchFamily="34" charset="0"/>
                <a:ea typeface="MS PGothic" panose="020B0600070205080204" pitchFamily="34" charset="-128"/>
              </a:defRPr>
            </a:lvl4pPr>
            <a:lvl5pPr marL="2057400" indent="-228600" defTabSz="3135313">
              <a:defRPr sz="6200">
                <a:solidFill>
                  <a:schemeClr val="tx1"/>
                </a:solidFill>
                <a:latin typeface="Arial" panose="020B0604020202020204" pitchFamily="34" charset="0"/>
                <a:ea typeface="MS PGothic" panose="020B0600070205080204" pitchFamily="34" charset="-128"/>
              </a:defRPr>
            </a:lvl5pPr>
            <a:lvl6pPr marL="2514600" indent="-228600" defTabSz="3135313" eaLnBrk="0" fontAlgn="base" hangingPunct="0">
              <a:spcBef>
                <a:spcPct val="0"/>
              </a:spcBef>
              <a:spcAft>
                <a:spcPct val="0"/>
              </a:spcAft>
              <a:defRPr sz="6200">
                <a:solidFill>
                  <a:schemeClr val="tx1"/>
                </a:solidFill>
                <a:latin typeface="Arial" panose="020B0604020202020204" pitchFamily="34" charset="0"/>
                <a:ea typeface="MS PGothic" panose="020B0600070205080204" pitchFamily="34" charset="-128"/>
              </a:defRPr>
            </a:lvl6pPr>
            <a:lvl7pPr marL="2971800" indent="-228600" defTabSz="3135313" eaLnBrk="0" fontAlgn="base" hangingPunct="0">
              <a:spcBef>
                <a:spcPct val="0"/>
              </a:spcBef>
              <a:spcAft>
                <a:spcPct val="0"/>
              </a:spcAft>
              <a:defRPr sz="6200">
                <a:solidFill>
                  <a:schemeClr val="tx1"/>
                </a:solidFill>
                <a:latin typeface="Arial" panose="020B0604020202020204" pitchFamily="34" charset="0"/>
                <a:ea typeface="MS PGothic" panose="020B0600070205080204" pitchFamily="34" charset="-128"/>
              </a:defRPr>
            </a:lvl7pPr>
            <a:lvl8pPr marL="3429000" indent="-228600" defTabSz="3135313" eaLnBrk="0" fontAlgn="base" hangingPunct="0">
              <a:spcBef>
                <a:spcPct val="0"/>
              </a:spcBef>
              <a:spcAft>
                <a:spcPct val="0"/>
              </a:spcAft>
              <a:defRPr sz="6200">
                <a:solidFill>
                  <a:schemeClr val="tx1"/>
                </a:solidFill>
                <a:latin typeface="Arial" panose="020B0604020202020204" pitchFamily="34" charset="0"/>
                <a:ea typeface="MS PGothic" panose="020B0600070205080204" pitchFamily="34" charset="-128"/>
              </a:defRPr>
            </a:lvl8pPr>
            <a:lvl9pPr marL="3886200" indent="-228600" defTabSz="3135313" eaLnBrk="0" fontAlgn="base" hangingPunct="0">
              <a:spcBef>
                <a:spcPct val="0"/>
              </a:spcBef>
              <a:spcAft>
                <a:spcPct val="0"/>
              </a:spcAft>
              <a:defRPr sz="6200">
                <a:solidFill>
                  <a:schemeClr val="tx1"/>
                </a:solidFill>
                <a:latin typeface="Arial" panose="020B0604020202020204" pitchFamily="34" charset="0"/>
                <a:ea typeface="MS PGothic" panose="020B0600070205080204" pitchFamily="34" charset="-128"/>
              </a:defRPr>
            </a:lvl9pPr>
          </a:lstStyle>
          <a:p>
            <a:pPr algn="l" eaLnBrk="1" hangingPunct="1">
              <a:lnSpc>
                <a:spcPct val="100000"/>
              </a:lnSpc>
            </a:pPr>
            <a:r>
              <a:rPr lang="en-US" altLang="en-US" sz="2560" dirty="0">
                <a:solidFill>
                  <a:schemeClr val="bg1"/>
                </a:solidFill>
                <a:latin typeface="Helvetica" pitchFamily="2" charset="0"/>
              </a:rPr>
              <a:t>The 5</a:t>
            </a:r>
            <a:r>
              <a:rPr lang="en-US" altLang="en-US" sz="2560" baseline="30000" dirty="0">
                <a:solidFill>
                  <a:schemeClr val="bg1"/>
                </a:solidFill>
                <a:latin typeface="Helvetica" pitchFamily="2" charset="0"/>
              </a:rPr>
              <a:t>th</a:t>
            </a:r>
            <a:r>
              <a:rPr lang="en-US" altLang="en-US" sz="2560" dirty="0">
                <a:solidFill>
                  <a:schemeClr val="bg1"/>
                </a:solidFill>
                <a:latin typeface="Helvetica" pitchFamily="2" charset="0"/>
              </a:rPr>
              <a:t> NSF Secure and Trustworthy Cyberspace Principal Investigator Meeting (2022 </a:t>
            </a:r>
            <a:r>
              <a:rPr lang="en-US" altLang="en-US" sz="2560" dirty="0" err="1">
                <a:solidFill>
                  <a:schemeClr val="bg1"/>
                </a:solidFill>
                <a:latin typeface="Helvetica" pitchFamily="2" charset="0"/>
              </a:rPr>
              <a:t>SaTC</a:t>
            </a:r>
            <a:r>
              <a:rPr lang="en-US" altLang="en-US" sz="2560" dirty="0">
                <a:solidFill>
                  <a:schemeClr val="bg1"/>
                </a:solidFill>
                <a:latin typeface="Helvetica" pitchFamily="2" charset="0"/>
              </a:rPr>
              <a:t> PI Meeting)</a:t>
            </a:r>
          </a:p>
          <a:p>
            <a:pPr algn="l" eaLnBrk="1" hangingPunct="1">
              <a:lnSpc>
                <a:spcPct val="100000"/>
              </a:lnSpc>
            </a:pPr>
            <a:r>
              <a:rPr lang="en-US" altLang="en-US" sz="2240" dirty="0">
                <a:solidFill>
                  <a:schemeClr val="bg1"/>
                </a:solidFill>
                <a:latin typeface="Helvetica" pitchFamily="2" charset="0"/>
              </a:rPr>
              <a:t>June 1-2, 2022  |  Arlington, Virginia</a:t>
            </a:r>
          </a:p>
        </p:txBody>
      </p:sp>
      <p:pic>
        <p:nvPicPr>
          <p:cNvPr id="13" name="Picture 1">
            <a:extLst>
              <a:ext uri="{FF2B5EF4-FFF2-40B4-BE49-F238E27FC236}">
                <a16:creationId xmlns:a16="http://schemas.microsoft.com/office/drawing/2014/main" id="{CC85572B-8096-074A-89DA-2BB3CF047659}"/>
              </a:ext>
            </a:extLst>
          </p:cNvPr>
          <p:cNvPicPr>
            <a:picLocks/>
          </p:cNvPicPr>
          <p:nvPr userDrawn="1"/>
        </p:nvPicPr>
        <p:blipFill rotWithShape="1">
          <a:blip r:embed="rId2">
            <a:extLst>
              <a:ext uri="{28A0092B-C50C-407E-A947-70E740481C1C}">
                <a14:useLocalDpi xmlns:a14="http://schemas.microsoft.com/office/drawing/2010/main" val="0"/>
              </a:ext>
            </a:extLst>
          </a:blip>
          <a:srcRect r="80212"/>
          <a:stretch/>
        </p:blipFill>
        <p:spPr bwMode="auto">
          <a:xfrm>
            <a:off x="351564" y="31556706"/>
            <a:ext cx="1113938" cy="10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a:extLst>
              <a:ext uri="{FF2B5EF4-FFF2-40B4-BE49-F238E27FC236}">
                <a16:creationId xmlns:a16="http://schemas.microsoft.com/office/drawing/2014/main" id="{FD7A96C1-1D45-804C-A8BB-417D1B6C7342}"/>
              </a:ext>
            </a:extLst>
          </p:cNvPr>
          <p:cNvSpPr>
            <a:spLocks noGrp="1"/>
          </p:cNvSpPr>
          <p:nvPr>
            <p:ph type="pic" sz="quarter" idx="26" hasCustomPrompt="1"/>
          </p:nvPr>
        </p:nvSpPr>
        <p:spPr>
          <a:xfrm>
            <a:off x="18313400" y="1031874"/>
            <a:ext cx="2733675" cy="3830617"/>
          </a:xfrm>
          <a:prstGeom prst="rect">
            <a:avLst/>
          </a:prstGeom>
        </p:spPr>
        <p:txBody>
          <a:bodyPr/>
          <a:lstStyle>
            <a:lvl1pPr marL="0" indent="0" algn="l">
              <a:buNone/>
              <a:defRPr sz="3400" b="1"/>
            </a:lvl1pPr>
          </a:lstStyle>
          <a:p>
            <a:r>
              <a:rPr lang="en-US" dirty="0"/>
              <a:t>Insert PI Photo here.</a:t>
            </a:r>
          </a:p>
        </p:txBody>
      </p:sp>
    </p:spTree>
    <p:extLst>
      <p:ext uri="{BB962C8B-B14F-4D97-AF65-F5344CB8AC3E}">
        <p14:creationId xmlns:p14="http://schemas.microsoft.com/office/powerpoint/2010/main" val="32997257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l="22634" r="22634"/>
          <a:stretch/>
        </p:blipFill>
        <p:spPr>
          <a:xfrm>
            <a:off x="0" y="31197956"/>
            <a:ext cx="21945600" cy="1720444"/>
          </a:xfrm>
          <a:prstGeom prst="rect">
            <a:avLst/>
          </a:prstGeom>
        </p:spPr>
      </p:pic>
    </p:spTree>
    <p:extLst>
      <p:ext uri="{BB962C8B-B14F-4D97-AF65-F5344CB8AC3E}">
        <p14:creationId xmlns:p14="http://schemas.microsoft.com/office/powerpoint/2010/main" val="1688651136"/>
      </p:ext>
    </p:extLst>
  </p:cSld>
  <p:clrMap bg1="lt1" tx1="dk1" bg2="lt2" tx2="dk2" accent1="accent1" accent2="accent2" accent3="accent3" accent4="accent4" accent5="accent5" accent6="accent6" hlink="hlink" folHlink="folHlink"/>
  <p:sldLayoutIdLst>
    <p:sldLayoutId id="2147483652" r:id="rId1"/>
  </p:sldLayoutIdLst>
  <p:txStyles>
    <p:titleStyle>
      <a:lvl1pPr algn="ctr" defTabSz="1462338" rtl="0" eaLnBrk="1" latinLnBrk="0" hangingPunct="1">
        <a:spcBef>
          <a:spcPct val="0"/>
        </a:spcBef>
        <a:buNone/>
        <a:defRPr sz="14066" kern="1200">
          <a:solidFill>
            <a:schemeClr val="tx1"/>
          </a:solidFill>
          <a:latin typeface="+mj-lt"/>
          <a:ea typeface="+mj-ea"/>
          <a:cs typeface="+mj-cs"/>
        </a:defRPr>
      </a:lvl1pPr>
    </p:titleStyle>
    <p:bodyStyle>
      <a:lvl1pPr marL="1096753" indent="-1096753" algn="l" defTabSz="1462338" rtl="0" eaLnBrk="1" latinLnBrk="0" hangingPunct="1">
        <a:spcBef>
          <a:spcPct val="20000"/>
        </a:spcBef>
        <a:buFont typeface="Arial"/>
        <a:buChar char="•"/>
        <a:defRPr sz="10266" kern="1200">
          <a:solidFill>
            <a:schemeClr val="tx1"/>
          </a:solidFill>
          <a:latin typeface="+mn-lt"/>
          <a:ea typeface="+mn-ea"/>
          <a:cs typeface="+mn-cs"/>
        </a:defRPr>
      </a:lvl1pPr>
      <a:lvl2pPr marL="2376298" indent="-913960" algn="l" defTabSz="1462338" rtl="0" eaLnBrk="1" latinLnBrk="0" hangingPunct="1">
        <a:spcBef>
          <a:spcPct val="20000"/>
        </a:spcBef>
        <a:buFont typeface="Arial"/>
        <a:buChar char="–"/>
        <a:defRPr sz="8933" kern="1200">
          <a:solidFill>
            <a:schemeClr val="tx1"/>
          </a:solidFill>
          <a:latin typeface="+mn-lt"/>
          <a:ea typeface="+mn-ea"/>
          <a:cs typeface="+mn-cs"/>
        </a:defRPr>
      </a:lvl2pPr>
      <a:lvl3pPr marL="3655845" indent="-731167" algn="l" defTabSz="1462338" rtl="0" eaLnBrk="1" latinLnBrk="0" hangingPunct="1">
        <a:spcBef>
          <a:spcPct val="20000"/>
        </a:spcBef>
        <a:buFont typeface="Arial"/>
        <a:buChar char="•"/>
        <a:defRPr sz="7666" kern="1200">
          <a:solidFill>
            <a:schemeClr val="tx1"/>
          </a:solidFill>
          <a:latin typeface="+mn-lt"/>
          <a:ea typeface="+mn-ea"/>
          <a:cs typeface="+mn-cs"/>
        </a:defRPr>
      </a:lvl3pPr>
      <a:lvl4pPr marL="5118182" indent="-731167" algn="l" defTabSz="1462338" rtl="0" eaLnBrk="1" latinLnBrk="0" hangingPunct="1">
        <a:spcBef>
          <a:spcPct val="20000"/>
        </a:spcBef>
        <a:buFont typeface="Arial"/>
        <a:buChar char="–"/>
        <a:defRPr sz="6400" kern="1200">
          <a:solidFill>
            <a:schemeClr val="tx1"/>
          </a:solidFill>
          <a:latin typeface="+mn-lt"/>
          <a:ea typeface="+mn-ea"/>
          <a:cs typeface="+mn-cs"/>
        </a:defRPr>
      </a:lvl4pPr>
      <a:lvl5pPr marL="6580521" indent="-731167" algn="l" defTabSz="1462338" rtl="0" eaLnBrk="1" latinLnBrk="0" hangingPunct="1">
        <a:spcBef>
          <a:spcPct val="20000"/>
        </a:spcBef>
        <a:buFont typeface="Arial"/>
        <a:buChar char="»"/>
        <a:defRPr sz="6400" kern="1200">
          <a:solidFill>
            <a:schemeClr val="tx1"/>
          </a:solidFill>
          <a:latin typeface="+mn-lt"/>
          <a:ea typeface="+mn-ea"/>
          <a:cs typeface="+mn-cs"/>
        </a:defRPr>
      </a:lvl5pPr>
      <a:lvl6pPr marL="8042859" indent="-731167" algn="l" defTabSz="1462338" rtl="0" eaLnBrk="1" latinLnBrk="0" hangingPunct="1">
        <a:spcBef>
          <a:spcPct val="20000"/>
        </a:spcBef>
        <a:buFont typeface="Arial"/>
        <a:buChar char="•"/>
        <a:defRPr sz="6400" kern="1200">
          <a:solidFill>
            <a:schemeClr val="tx1"/>
          </a:solidFill>
          <a:latin typeface="+mn-lt"/>
          <a:ea typeface="+mn-ea"/>
          <a:cs typeface="+mn-cs"/>
        </a:defRPr>
      </a:lvl6pPr>
      <a:lvl7pPr marL="9505197" indent="-731167" algn="l" defTabSz="1462338" rtl="0" eaLnBrk="1" latinLnBrk="0" hangingPunct="1">
        <a:spcBef>
          <a:spcPct val="20000"/>
        </a:spcBef>
        <a:buFont typeface="Arial"/>
        <a:buChar char="•"/>
        <a:defRPr sz="6400" kern="1200">
          <a:solidFill>
            <a:schemeClr val="tx1"/>
          </a:solidFill>
          <a:latin typeface="+mn-lt"/>
          <a:ea typeface="+mn-ea"/>
          <a:cs typeface="+mn-cs"/>
        </a:defRPr>
      </a:lvl7pPr>
      <a:lvl8pPr marL="10967536" indent="-731167" algn="l" defTabSz="1462338" rtl="0" eaLnBrk="1" latinLnBrk="0" hangingPunct="1">
        <a:spcBef>
          <a:spcPct val="20000"/>
        </a:spcBef>
        <a:buFont typeface="Arial"/>
        <a:buChar char="•"/>
        <a:defRPr sz="6400" kern="1200">
          <a:solidFill>
            <a:schemeClr val="tx1"/>
          </a:solidFill>
          <a:latin typeface="+mn-lt"/>
          <a:ea typeface="+mn-ea"/>
          <a:cs typeface="+mn-cs"/>
        </a:defRPr>
      </a:lvl8pPr>
      <a:lvl9pPr marL="12429870" indent="-731167" algn="l" defTabSz="1462338" rtl="0" eaLnBrk="1" latinLnBrk="0" hangingPunct="1">
        <a:spcBef>
          <a:spcPct val="20000"/>
        </a:spcBef>
        <a:buFont typeface="Arial"/>
        <a:buChar char="•"/>
        <a:defRPr sz="6400" kern="1200">
          <a:solidFill>
            <a:schemeClr val="tx1"/>
          </a:solidFill>
          <a:latin typeface="+mn-lt"/>
          <a:ea typeface="+mn-ea"/>
          <a:cs typeface="+mn-cs"/>
        </a:defRPr>
      </a:lvl9pPr>
    </p:bodyStyle>
    <p:otherStyle>
      <a:defPPr>
        <a:defRPr lang="en-US"/>
      </a:defPPr>
      <a:lvl1pPr marL="0" algn="l" defTabSz="1462338" rtl="0" eaLnBrk="1" latinLnBrk="0" hangingPunct="1">
        <a:defRPr sz="5733" kern="1200">
          <a:solidFill>
            <a:schemeClr val="tx1"/>
          </a:solidFill>
          <a:latin typeface="+mn-lt"/>
          <a:ea typeface="+mn-ea"/>
          <a:cs typeface="+mn-cs"/>
        </a:defRPr>
      </a:lvl1pPr>
      <a:lvl2pPr marL="1462338" algn="l" defTabSz="1462338" rtl="0" eaLnBrk="1" latinLnBrk="0" hangingPunct="1">
        <a:defRPr sz="5733" kern="1200">
          <a:solidFill>
            <a:schemeClr val="tx1"/>
          </a:solidFill>
          <a:latin typeface="+mn-lt"/>
          <a:ea typeface="+mn-ea"/>
          <a:cs typeface="+mn-cs"/>
        </a:defRPr>
      </a:lvl2pPr>
      <a:lvl3pPr marL="2924676" algn="l" defTabSz="1462338" rtl="0" eaLnBrk="1" latinLnBrk="0" hangingPunct="1">
        <a:defRPr sz="5733" kern="1200">
          <a:solidFill>
            <a:schemeClr val="tx1"/>
          </a:solidFill>
          <a:latin typeface="+mn-lt"/>
          <a:ea typeface="+mn-ea"/>
          <a:cs typeface="+mn-cs"/>
        </a:defRPr>
      </a:lvl3pPr>
      <a:lvl4pPr marL="4387015" algn="l" defTabSz="1462338" rtl="0" eaLnBrk="1" latinLnBrk="0" hangingPunct="1">
        <a:defRPr sz="5733" kern="1200">
          <a:solidFill>
            <a:schemeClr val="tx1"/>
          </a:solidFill>
          <a:latin typeface="+mn-lt"/>
          <a:ea typeface="+mn-ea"/>
          <a:cs typeface="+mn-cs"/>
        </a:defRPr>
      </a:lvl4pPr>
      <a:lvl5pPr marL="5849350" algn="l" defTabSz="1462338" rtl="0" eaLnBrk="1" latinLnBrk="0" hangingPunct="1">
        <a:defRPr sz="5733" kern="1200">
          <a:solidFill>
            <a:schemeClr val="tx1"/>
          </a:solidFill>
          <a:latin typeface="+mn-lt"/>
          <a:ea typeface="+mn-ea"/>
          <a:cs typeface="+mn-cs"/>
        </a:defRPr>
      </a:lvl5pPr>
      <a:lvl6pPr marL="7311688" algn="l" defTabSz="1462338" rtl="0" eaLnBrk="1" latinLnBrk="0" hangingPunct="1">
        <a:defRPr sz="5733" kern="1200">
          <a:solidFill>
            <a:schemeClr val="tx1"/>
          </a:solidFill>
          <a:latin typeface="+mn-lt"/>
          <a:ea typeface="+mn-ea"/>
          <a:cs typeface="+mn-cs"/>
        </a:defRPr>
      </a:lvl6pPr>
      <a:lvl7pPr marL="8774026" algn="l" defTabSz="1462338" rtl="0" eaLnBrk="1" latinLnBrk="0" hangingPunct="1">
        <a:defRPr sz="5733" kern="1200">
          <a:solidFill>
            <a:schemeClr val="tx1"/>
          </a:solidFill>
          <a:latin typeface="+mn-lt"/>
          <a:ea typeface="+mn-ea"/>
          <a:cs typeface="+mn-cs"/>
        </a:defRPr>
      </a:lvl7pPr>
      <a:lvl8pPr marL="10236365" algn="l" defTabSz="1462338" rtl="0" eaLnBrk="1" latinLnBrk="0" hangingPunct="1">
        <a:defRPr sz="5733" kern="1200">
          <a:solidFill>
            <a:schemeClr val="tx1"/>
          </a:solidFill>
          <a:latin typeface="+mn-lt"/>
          <a:ea typeface="+mn-ea"/>
          <a:cs typeface="+mn-cs"/>
        </a:defRPr>
      </a:lvl8pPr>
      <a:lvl9pPr marL="11698703" algn="l" defTabSz="1462338" rtl="0" eaLnBrk="1" latinLnBrk="0" hangingPunct="1">
        <a:defRPr sz="57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D4CF6860-7B17-694E-BC23-DF553D95D280}"/>
              </a:ext>
            </a:extLst>
          </p:cNvPr>
          <p:cNvSpPr>
            <a:spLocks noGrp="1"/>
          </p:cNvSpPr>
          <p:nvPr>
            <p:ph type="title"/>
          </p:nvPr>
        </p:nvSpPr>
        <p:spPr>
          <a:xfrm>
            <a:off x="1037364" y="1031960"/>
            <a:ext cx="16858341" cy="2868090"/>
          </a:xfrm>
        </p:spPr>
        <p:txBody>
          <a:bodyPr/>
          <a:lstStyle/>
          <a:p>
            <a:r>
              <a:rPr lang="en-US" dirty="0" err="1"/>
              <a:t>SaTC</a:t>
            </a:r>
            <a:r>
              <a:rPr lang="en-US" dirty="0"/>
              <a:t>: CORE: Small: Adversarial Network Reconnaissance in Software Defined </a:t>
            </a:r>
            <a:r>
              <a:rPr lang="en-US" dirty="0" smtClean="0"/>
              <a:t>Networking</a:t>
            </a:r>
            <a:endParaRPr lang="en-US" dirty="0"/>
          </a:p>
        </p:txBody>
      </p:sp>
      <p:sp>
        <p:nvSpPr>
          <p:cNvPr id="38" name="Text Placeholder 37">
            <a:extLst>
              <a:ext uri="{FF2B5EF4-FFF2-40B4-BE49-F238E27FC236}">
                <a16:creationId xmlns:a16="http://schemas.microsoft.com/office/drawing/2014/main" id="{301F53E9-CF95-6E44-A726-24F9DAF06655}"/>
              </a:ext>
            </a:extLst>
          </p:cNvPr>
          <p:cNvSpPr>
            <a:spLocks noGrp="1"/>
          </p:cNvSpPr>
          <p:nvPr>
            <p:ph type="body" sz="quarter" idx="16"/>
          </p:nvPr>
        </p:nvSpPr>
        <p:spPr/>
        <p:txBody>
          <a:bodyPr/>
          <a:lstStyle/>
          <a:p>
            <a:r>
              <a:rPr lang="en-US" dirty="0"/>
              <a:t>https://nsrg.cse.psu.edu/research/satc-core-small-adversarial-network-reconnaissance-in-software-defined-networking/</a:t>
            </a:r>
          </a:p>
        </p:txBody>
      </p:sp>
      <p:sp>
        <p:nvSpPr>
          <p:cNvPr id="39" name="Text Placeholder 38">
            <a:extLst>
              <a:ext uri="{FF2B5EF4-FFF2-40B4-BE49-F238E27FC236}">
                <a16:creationId xmlns:a16="http://schemas.microsoft.com/office/drawing/2014/main" id="{A6AA0D92-87D4-C749-A05B-5F1EF729ABE4}"/>
              </a:ext>
            </a:extLst>
          </p:cNvPr>
          <p:cNvSpPr>
            <a:spLocks noGrp="1"/>
          </p:cNvSpPr>
          <p:nvPr>
            <p:ph type="body" sz="quarter" idx="17"/>
          </p:nvPr>
        </p:nvSpPr>
        <p:spPr/>
        <p:txBody>
          <a:bodyPr/>
          <a:lstStyle/>
          <a:p>
            <a:r>
              <a:rPr lang="en-US" dirty="0" smtClean="0"/>
              <a:t>Ting He (PI), Patrick McDaniel (Co-PI)</a:t>
            </a:r>
            <a:endParaRPr lang="en-US" dirty="0"/>
          </a:p>
        </p:txBody>
      </p:sp>
      <p:sp>
        <p:nvSpPr>
          <p:cNvPr id="40" name="Content Placeholder 39">
            <a:extLst>
              <a:ext uri="{FF2B5EF4-FFF2-40B4-BE49-F238E27FC236}">
                <a16:creationId xmlns:a16="http://schemas.microsoft.com/office/drawing/2014/main" id="{0563FB98-5938-654B-A89D-425B6ADC9FA8}"/>
              </a:ext>
            </a:extLst>
          </p:cNvPr>
          <p:cNvSpPr>
            <a:spLocks noGrp="1"/>
          </p:cNvSpPr>
          <p:nvPr>
            <p:ph sz="quarter" idx="19"/>
          </p:nvPr>
        </p:nvSpPr>
        <p:spPr>
          <a:xfrm>
            <a:off x="1047477" y="17992166"/>
            <a:ext cx="19999598" cy="5869576"/>
          </a:xfrm>
        </p:spPr>
        <p:txBody>
          <a:bodyPr/>
          <a:lstStyle/>
          <a:p>
            <a:r>
              <a:rPr lang="en-US" b="1" u="sng" dirty="0" smtClean="0"/>
              <a:t>Solution:</a:t>
            </a:r>
          </a:p>
          <a:p>
            <a:r>
              <a:rPr lang="en-US" sz="3600" dirty="0" smtClean="0"/>
              <a:t>Adversarial inference of </a:t>
            </a:r>
            <a:r>
              <a:rPr lang="en-US" sz="3600" b="1" i="1" dirty="0" smtClean="0"/>
              <a:t>internal characteristics</a:t>
            </a:r>
            <a:r>
              <a:rPr lang="en-US" sz="3600" dirty="0" smtClean="0"/>
              <a:t>:</a:t>
            </a:r>
          </a:p>
          <a:p>
            <a:pPr marL="698495" indent="-571500">
              <a:buFont typeface="Arial" panose="020B0604020202020204" pitchFamily="34" charset="0"/>
              <a:buChar char="•"/>
            </a:pPr>
            <a:r>
              <a:rPr lang="en-US" sz="3200" dirty="0" smtClean="0"/>
              <a:t>Host-based inference &amp; attack on flow table</a:t>
            </a:r>
          </a:p>
          <a:p>
            <a:pPr marL="1607322" lvl="1" indent="-571500">
              <a:buFont typeface="Arial" panose="020B0604020202020204" pitchFamily="34" charset="0"/>
              <a:buChar char="•"/>
            </a:pPr>
            <a:r>
              <a:rPr lang="en-US" sz="2600" dirty="0" smtClean="0"/>
              <a:t>use RTTs to detect table hits/misses for probing packets</a:t>
            </a:r>
          </a:p>
          <a:p>
            <a:pPr marL="1607322" lvl="1" indent="-571500">
              <a:buFont typeface="Arial" panose="020B0604020202020204" pitchFamily="34" charset="0"/>
              <a:buChar char="•"/>
            </a:pPr>
            <a:r>
              <a:rPr lang="en-US" sz="2600" dirty="0" smtClean="0"/>
              <a:t>infer table size using </a:t>
            </a:r>
            <a:r>
              <a:rPr lang="en-US" sz="2600" i="1" dirty="0" smtClean="0"/>
              <a:t>forward-backward</a:t>
            </a:r>
            <a:r>
              <a:rPr lang="en-US" sz="2600" dirty="0" smtClean="0"/>
              <a:t> probing</a:t>
            </a:r>
          </a:p>
          <a:p>
            <a:pPr marL="1607322" lvl="1" indent="-571500">
              <a:buFont typeface="Arial" panose="020B0604020202020204" pitchFamily="34" charset="0"/>
              <a:buChar char="•"/>
            </a:pPr>
            <a:r>
              <a:rPr lang="en-US" sz="2600" dirty="0" smtClean="0"/>
              <a:t>infer replacement policy by </a:t>
            </a:r>
            <a:r>
              <a:rPr lang="en-US" sz="2600" i="1" dirty="0" smtClean="0"/>
              <a:t>flush-promote-evict</a:t>
            </a:r>
            <a:r>
              <a:rPr lang="en-US" sz="2600" dirty="0" smtClean="0"/>
              <a:t> probing</a:t>
            </a:r>
            <a:endParaRPr lang="en-US" sz="2600" dirty="0"/>
          </a:p>
          <a:p>
            <a:pPr marL="698495" indent="-571500">
              <a:buFont typeface="Arial" panose="020B0604020202020204" pitchFamily="34" charset="0"/>
              <a:buChar char="•"/>
            </a:pPr>
            <a:r>
              <a:rPr lang="en-US" sz="3200" dirty="0" smtClean="0"/>
              <a:t>Switch-based inference &amp; attack on load balancer</a:t>
            </a:r>
          </a:p>
          <a:p>
            <a:pPr marL="1607322" lvl="1" indent="-571500">
              <a:buFont typeface="Arial" panose="020B0604020202020204" pitchFamily="34" charset="0"/>
              <a:buChar char="•"/>
            </a:pPr>
            <a:r>
              <a:rPr lang="en-US" sz="2600" dirty="0" smtClean="0"/>
              <a:t>estimate the load distribution at other pool members based on loads observed at the compromised switch</a:t>
            </a:r>
          </a:p>
          <a:p>
            <a:pPr marL="1607322" lvl="1" indent="-571500">
              <a:buFont typeface="Arial" panose="020B0604020202020204" pitchFamily="34" charset="0"/>
              <a:buChar char="•"/>
            </a:pPr>
            <a:r>
              <a:rPr lang="en-US" sz="2600" dirty="0" smtClean="0"/>
              <a:t>under-reporting: attract an unfairly large portion of traffic </a:t>
            </a:r>
          </a:p>
          <a:p>
            <a:pPr marL="1607322" lvl="1" indent="-571500">
              <a:buFont typeface="Arial" panose="020B0604020202020204" pitchFamily="34" charset="0"/>
              <a:buChar char="•"/>
            </a:pPr>
            <a:r>
              <a:rPr lang="en-US" sz="2600" dirty="0" smtClean="0"/>
              <a:t>over-reporting: cause unfairly large loads on other members</a:t>
            </a:r>
          </a:p>
          <a:p>
            <a:pPr marL="698495" indent="-571500">
              <a:buFont typeface="Arial" panose="020B0604020202020204" pitchFamily="34" charset="0"/>
              <a:buChar char="•"/>
            </a:pPr>
            <a:endParaRPr lang="en-US" dirty="0"/>
          </a:p>
        </p:txBody>
      </p:sp>
      <p:sp>
        <p:nvSpPr>
          <p:cNvPr id="41" name="Content Placeholder 40">
            <a:extLst>
              <a:ext uri="{FF2B5EF4-FFF2-40B4-BE49-F238E27FC236}">
                <a16:creationId xmlns:a16="http://schemas.microsoft.com/office/drawing/2014/main" id="{EAE90D7B-1AA9-2040-BF38-54B5214A42C7}"/>
              </a:ext>
            </a:extLst>
          </p:cNvPr>
          <p:cNvSpPr>
            <a:spLocks noGrp="1"/>
          </p:cNvSpPr>
          <p:nvPr>
            <p:ph sz="half" idx="20"/>
          </p:nvPr>
        </p:nvSpPr>
        <p:spPr/>
        <p:txBody>
          <a:bodyPr/>
          <a:lstStyle/>
          <a:p>
            <a:r>
              <a:rPr lang="en-US" b="1" u="sng" dirty="0" smtClean="0"/>
              <a:t>Broader Impact on Society:</a:t>
            </a:r>
          </a:p>
          <a:p>
            <a:pPr marL="825490" indent="-571500">
              <a:buFont typeface="Arial" panose="020B0604020202020204" pitchFamily="34" charset="0"/>
              <a:buChar char="•"/>
            </a:pPr>
            <a:r>
              <a:rPr lang="en-US" dirty="0" smtClean="0"/>
              <a:t>Raise awareness SDN’s vulnerabilities </a:t>
            </a:r>
          </a:p>
          <a:p>
            <a:pPr marL="825490" indent="-571500">
              <a:buFont typeface="Arial" panose="020B0604020202020204" pitchFamily="34" charset="0"/>
              <a:buChar char="•"/>
            </a:pPr>
            <a:r>
              <a:rPr lang="en-US" dirty="0" smtClean="0"/>
              <a:t>Motivate new designs and best practices</a:t>
            </a:r>
          </a:p>
          <a:p>
            <a:pPr marL="825490" indent="-571500">
              <a:buFont typeface="Arial" panose="020B0604020202020204" pitchFamily="34" charset="0"/>
              <a:buChar char="•"/>
            </a:pPr>
            <a:r>
              <a:rPr lang="en-US" dirty="0" smtClean="0"/>
              <a:t>Generate lessons learned for SDN administrators and developers</a:t>
            </a:r>
            <a:endParaRPr lang="en-US" dirty="0"/>
          </a:p>
        </p:txBody>
      </p:sp>
      <p:sp>
        <p:nvSpPr>
          <p:cNvPr id="42" name="Content Placeholder 41">
            <a:extLst>
              <a:ext uri="{FF2B5EF4-FFF2-40B4-BE49-F238E27FC236}">
                <a16:creationId xmlns:a16="http://schemas.microsoft.com/office/drawing/2014/main" id="{47D026A7-4C27-1C4E-BB8E-B873BC81EBDB}"/>
              </a:ext>
            </a:extLst>
          </p:cNvPr>
          <p:cNvSpPr>
            <a:spLocks noGrp="1"/>
          </p:cNvSpPr>
          <p:nvPr>
            <p:ph sz="half" idx="21"/>
          </p:nvPr>
        </p:nvSpPr>
        <p:spPr/>
        <p:txBody>
          <a:bodyPr/>
          <a:lstStyle/>
          <a:p>
            <a:r>
              <a:rPr lang="en-US" b="1" u="sng" dirty="0" smtClean="0"/>
              <a:t>Challenge:</a:t>
            </a:r>
            <a:endParaRPr lang="en-US" dirty="0" smtClean="0"/>
          </a:p>
          <a:p>
            <a:pPr marL="698495" indent="-571500">
              <a:buFont typeface="Arial" panose="020B0604020202020204" pitchFamily="34" charset="0"/>
              <a:buChar char="•"/>
            </a:pPr>
            <a:r>
              <a:rPr lang="en-US" dirty="0" smtClean="0"/>
              <a:t>Data-control plane separation in SDN introduces new attack surfaces</a:t>
            </a:r>
          </a:p>
          <a:p>
            <a:pPr marL="1668253" lvl="1" indent="-571500">
              <a:buFont typeface="Arial" panose="020B0604020202020204" pitchFamily="34" charset="0"/>
              <a:buChar char="•"/>
            </a:pPr>
            <a:r>
              <a:rPr lang="en-US" dirty="0" smtClean="0"/>
              <a:t>Data plane relies on commands from a remote controller for operation</a:t>
            </a:r>
            <a:endParaRPr lang="en-US" dirty="0"/>
          </a:p>
          <a:p>
            <a:pPr marL="1668253" lvl="1" indent="-571500">
              <a:buFont typeface="Arial" panose="020B0604020202020204" pitchFamily="34" charset="0"/>
              <a:buChar char="•"/>
            </a:pPr>
            <a:r>
              <a:rPr lang="en-US" dirty="0" smtClean="0"/>
              <a:t>Controller’s decision relies on accurate network state reported by data plane switches</a:t>
            </a:r>
          </a:p>
          <a:p>
            <a:pPr marL="698495" indent="-571500">
              <a:buFont typeface="Arial" panose="020B0604020202020204" pitchFamily="34" charset="0"/>
              <a:buChar char="•"/>
            </a:pPr>
            <a:r>
              <a:rPr lang="en-US" dirty="0" smtClean="0"/>
              <a:t>Insufficient understanding of the consequences of such separation in face of intelligent adversaries</a:t>
            </a:r>
            <a:endParaRPr lang="en-US" dirty="0"/>
          </a:p>
        </p:txBody>
      </p:sp>
      <p:sp>
        <p:nvSpPr>
          <p:cNvPr id="43" name="Content Placeholder 42">
            <a:extLst>
              <a:ext uri="{FF2B5EF4-FFF2-40B4-BE49-F238E27FC236}">
                <a16:creationId xmlns:a16="http://schemas.microsoft.com/office/drawing/2014/main" id="{45337E77-E21F-A443-B201-102203F9C504}"/>
              </a:ext>
            </a:extLst>
          </p:cNvPr>
          <p:cNvSpPr>
            <a:spLocks noGrp="1"/>
          </p:cNvSpPr>
          <p:nvPr>
            <p:ph sz="half" idx="22"/>
          </p:nvPr>
        </p:nvSpPr>
        <p:spPr/>
        <p:txBody>
          <a:bodyPr/>
          <a:lstStyle/>
          <a:p>
            <a:r>
              <a:rPr lang="en-US" b="1" u="sng" dirty="0" smtClean="0"/>
              <a:t>Scientific Impact:</a:t>
            </a:r>
          </a:p>
          <a:p>
            <a:pPr marL="698495" indent="-571500">
              <a:buFont typeface="Arial" panose="020B0604020202020204" pitchFamily="34" charset="0"/>
              <a:buChar char="•"/>
            </a:pPr>
            <a:r>
              <a:rPr lang="en-US" dirty="0" smtClean="0"/>
              <a:t>Identify new attacks exploiting the vulnerabilities of SDN through </a:t>
            </a:r>
            <a:r>
              <a:rPr lang="en-US" b="1" i="1" dirty="0" smtClean="0"/>
              <a:t>adversarial reconnaissance</a:t>
            </a:r>
            <a:r>
              <a:rPr lang="en-US" dirty="0" smtClean="0"/>
              <a:t>, by answering</a:t>
            </a:r>
            <a:endParaRPr lang="en-US" b="1" i="1" dirty="0" smtClean="0"/>
          </a:p>
          <a:p>
            <a:pPr marL="1668253" lvl="1" indent="-571500">
              <a:buFont typeface="Arial" panose="020B0604020202020204" pitchFamily="34" charset="0"/>
              <a:buChar char="•"/>
            </a:pPr>
            <a:r>
              <a:rPr lang="en-US" dirty="0" smtClean="0"/>
              <a:t>What information can be deduced by an internal/external adversary?</a:t>
            </a:r>
          </a:p>
          <a:p>
            <a:pPr marL="1668253" lvl="1" indent="-571500">
              <a:buFont typeface="Arial" panose="020B0604020202020204" pitchFamily="34" charset="0"/>
              <a:buChar char="•"/>
            </a:pPr>
            <a:r>
              <a:rPr lang="en-US" dirty="0" smtClean="0"/>
              <a:t>What is the consequence of exposing this information?</a:t>
            </a:r>
            <a:endParaRPr lang="en-US" dirty="0"/>
          </a:p>
          <a:p>
            <a:pPr marL="698495" indent="-571500">
              <a:buFont typeface="Arial" panose="020B0604020202020204" pitchFamily="34" charset="0"/>
              <a:buChar char="•"/>
            </a:pPr>
            <a:r>
              <a:rPr lang="en-US" dirty="0" smtClean="0"/>
              <a:t>Provide guidelines on future SDN designs with better resilience against intelligent adversaries</a:t>
            </a:r>
            <a:endParaRPr lang="en-US" dirty="0"/>
          </a:p>
        </p:txBody>
      </p:sp>
      <p:sp>
        <p:nvSpPr>
          <p:cNvPr id="44" name="Content Placeholder 43">
            <a:extLst>
              <a:ext uri="{FF2B5EF4-FFF2-40B4-BE49-F238E27FC236}">
                <a16:creationId xmlns:a16="http://schemas.microsoft.com/office/drawing/2014/main" id="{8A67CF80-D4EF-2145-93B2-AABF21A7FC4E}"/>
              </a:ext>
            </a:extLst>
          </p:cNvPr>
          <p:cNvSpPr>
            <a:spLocks noGrp="1"/>
          </p:cNvSpPr>
          <p:nvPr>
            <p:ph sz="half" idx="23"/>
          </p:nvPr>
        </p:nvSpPr>
        <p:spPr/>
        <p:txBody>
          <a:bodyPr/>
          <a:lstStyle/>
          <a:p>
            <a:r>
              <a:rPr lang="en-US" b="1" u="sng" dirty="0" smtClean="0"/>
              <a:t>Broader Impact on Education:</a:t>
            </a:r>
          </a:p>
          <a:p>
            <a:pPr marL="740827" indent="-571500">
              <a:buFont typeface="Arial" panose="020B0604020202020204" pitchFamily="34" charset="0"/>
              <a:buChar char="•"/>
            </a:pPr>
            <a:r>
              <a:rPr lang="en-US" dirty="0" smtClean="0"/>
              <a:t>Disseminate results to the community </a:t>
            </a:r>
          </a:p>
          <a:p>
            <a:pPr marL="1371600" lvl="1" indent="-571500">
              <a:buFont typeface="Arial" panose="020B0604020202020204" pitchFamily="34" charset="0"/>
              <a:buChar char="•"/>
            </a:pPr>
            <a:r>
              <a:rPr lang="en-US" dirty="0"/>
              <a:t>1 INFOCOM, 1 ICDCS, 1 </a:t>
            </a:r>
            <a:r>
              <a:rPr lang="en-US" dirty="0" err="1"/>
              <a:t>SecureComm</a:t>
            </a:r>
            <a:r>
              <a:rPr lang="en-US" dirty="0"/>
              <a:t>, </a:t>
            </a:r>
            <a:r>
              <a:rPr lang="en-US" dirty="0" smtClean="0"/>
              <a:t>3 </a:t>
            </a:r>
            <a:r>
              <a:rPr lang="en-US" dirty="0"/>
              <a:t>journals</a:t>
            </a:r>
            <a:r>
              <a:rPr lang="en-US" dirty="0" smtClean="0"/>
              <a:t>, open-source code</a:t>
            </a:r>
          </a:p>
          <a:p>
            <a:pPr marL="740827" indent="-571500">
              <a:buFont typeface="Arial" panose="020B0604020202020204" pitchFamily="34" charset="0"/>
              <a:buChar char="•"/>
            </a:pPr>
            <a:r>
              <a:rPr lang="en-US" dirty="0" smtClean="0"/>
              <a:t>Train new workforce on SDN and security </a:t>
            </a:r>
          </a:p>
          <a:p>
            <a:pPr marL="1433513" lvl="1" indent="-571500">
              <a:buFont typeface="Arial" panose="020B0604020202020204" pitchFamily="34" charset="0"/>
              <a:buChar char="•"/>
            </a:pPr>
            <a:r>
              <a:rPr lang="en-US" dirty="0" smtClean="0"/>
              <a:t>2 PhD, 3 MS, including 2 female</a:t>
            </a:r>
            <a:endParaRPr lang="en-US" dirty="0"/>
          </a:p>
        </p:txBody>
      </p:sp>
      <p:sp>
        <p:nvSpPr>
          <p:cNvPr id="45" name="Content Placeholder 44">
            <a:extLst>
              <a:ext uri="{FF2B5EF4-FFF2-40B4-BE49-F238E27FC236}">
                <a16:creationId xmlns:a16="http://schemas.microsoft.com/office/drawing/2014/main" id="{23FEE1D1-5355-7F4D-A907-4CB9EB2AC75A}"/>
              </a:ext>
            </a:extLst>
          </p:cNvPr>
          <p:cNvSpPr>
            <a:spLocks noGrp="1"/>
          </p:cNvSpPr>
          <p:nvPr>
            <p:ph sz="half" idx="24"/>
          </p:nvPr>
        </p:nvSpPr>
        <p:spPr>
          <a:xfrm>
            <a:off x="14597611" y="24271173"/>
            <a:ext cx="6807662" cy="6475526"/>
          </a:xfrm>
        </p:spPr>
        <p:txBody>
          <a:bodyPr/>
          <a:lstStyle/>
          <a:p>
            <a:r>
              <a:rPr lang="en-US" b="1" u="sng" dirty="0" smtClean="0"/>
              <a:t>Broadening Participation:</a:t>
            </a:r>
          </a:p>
          <a:p>
            <a:pPr marL="698495" indent="-571500">
              <a:buFont typeface="Arial" panose="020B0604020202020204" pitchFamily="34" charset="0"/>
              <a:buChar char="•"/>
            </a:pPr>
            <a:r>
              <a:rPr lang="en-US" sz="3200" dirty="0" smtClean="0"/>
              <a:t>CSE summer camp 2021-22: introduce 15-20 middle school girls to cutting-edge topics in CS through week-long interactive programs</a:t>
            </a:r>
          </a:p>
          <a:p>
            <a:pPr marL="698495" indent="-571500">
              <a:buFont typeface="Arial" panose="020B0604020202020204" pitchFamily="34" charset="0"/>
              <a:buChar char="•"/>
            </a:pPr>
            <a:r>
              <a:rPr lang="en-US" sz="3200" dirty="0" smtClean="0"/>
              <a:t>Girls Who Code: provide free coding classes on Sundays to local female middle/high school students</a:t>
            </a:r>
          </a:p>
          <a:p>
            <a:pPr marL="698495" indent="-571500">
              <a:buFont typeface="Arial" panose="020B0604020202020204" pitchFamily="34" charset="0"/>
              <a:buChar char="•"/>
            </a:pPr>
            <a:r>
              <a:rPr lang="en-US" sz="3200" dirty="0" smtClean="0"/>
              <a:t>N2Women: mentor female PhD students to organize panels at INFOCOM’20 and ICCCN’22</a:t>
            </a:r>
            <a:endParaRPr lang="en-US" sz="3600" dirty="0" smtClean="0"/>
          </a:p>
          <a:p>
            <a:pPr marL="698495" indent="-571500">
              <a:buFont typeface="Arial" panose="020B0604020202020204" pitchFamily="34" charset="0"/>
              <a:buChar char="•"/>
            </a:pPr>
            <a:endParaRPr lang="en-US" dirty="0"/>
          </a:p>
        </p:txBody>
      </p:sp>
      <p:pic>
        <p:nvPicPr>
          <p:cNvPr id="2" name="Picture Placeholder 1"/>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l="5398" r="5398"/>
          <a:stretch>
            <a:fillRect/>
          </a:stretch>
        </p:blipFill>
        <p:spPr/>
      </p:pic>
      <p:sp>
        <p:nvSpPr>
          <p:cNvPr id="12" name="Content Placeholder 2"/>
          <p:cNvSpPr txBox="1">
            <a:spLocks/>
          </p:cNvSpPr>
          <p:nvPr/>
        </p:nvSpPr>
        <p:spPr>
          <a:xfrm>
            <a:off x="15495664" y="29946450"/>
            <a:ext cx="6449936" cy="938784"/>
          </a:xfrm>
          <a:prstGeom prst="rect">
            <a:avLst/>
          </a:prstGeom>
          <a:noFill/>
        </p:spPr>
        <p:txBody>
          <a:bodyPr lIns="73142" tIns="36571" rIns="73142" bIns="36571"/>
          <a:lstStyle>
            <a:lvl1pPr marL="582060" indent="-423316" algn="l" defTabSz="1828508" rtl="0" eaLnBrk="1" latinLnBrk="0" hangingPunct="1">
              <a:spcBef>
                <a:spcPct val="20000"/>
              </a:spcBef>
              <a:buFont typeface="Arial"/>
              <a:buChar char="•"/>
              <a:tabLst/>
              <a:defRPr sz="5000" kern="1200">
                <a:solidFill>
                  <a:srgbClr val="FFFFFF"/>
                </a:solidFill>
                <a:latin typeface="+mn-lt"/>
                <a:ea typeface="+mn-ea"/>
                <a:cs typeface="+mn-cs"/>
              </a:defRPr>
            </a:lvl1pPr>
            <a:lvl2pPr marL="2133259" indent="-609503" algn="l" defTabSz="1828508" rtl="0" eaLnBrk="1" latinLnBrk="0" hangingPunct="1">
              <a:spcBef>
                <a:spcPct val="20000"/>
              </a:spcBef>
              <a:buFont typeface="Arial"/>
              <a:buChar char="–"/>
              <a:defRPr sz="4000" kern="1200">
                <a:solidFill>
                  <a:srgbClr val="FFFFFF"/>
                </a:solidFill>
                <a:latin typeface="+mn-lt"/>
                <a:ea typeface="+mn-ea"/>
                <a:cs typeface="+mn-cs"/>
              </a:defRPr>
            </a:lvl2pPr>
            <a:lvl3pPr marL="2590386" indent="-380939" algn="l" defTabSz="1828508" rtl="0" eaLnBrk="1" latinLnBrk="0" hangingPunct="1">
              <a:spcBef>
                <a:spcPct val="20000"/>
              </a:spcBef>
              <a:buFont typeface="Arial"/>
              <a:buChar char="•"/>
              <a:defRPr sz="3583" kern="1200">
                <a:solidFill>
                  <a:srgbClr val="FFFFFF"/>
                </a:solidFill>
                <a:latin typeface="+mn-lt"/>
                <a:ea typeface="+mn-ea"/>
                <a:cs typeface="+mn-cs"/>
              </a:defRPr>
            </a:lvl3pPr>
            <a:lvl4pPr marL="3276076" indent="-380939" algn="l" defTabSz="1828508" rtl="0" eaLnBrk="1" latinLnBrk="0" hangingPunct="1">
              <a:spcBef>
                <a:spcPct val="20000"/>
              </a:spcBef>
              <a:buFont typeface="Arial"/>
              <a:buChar char="–"/>
              <a:defRPr sz="3000" kern="1200">
                <a:solidFill>
                  <a:srgbClr val="FFFFFF"/>
                </a:solidFill>
                <a:latin typeface="+mn-lt"/>
                <a:ea typeface="+mn-ea"/>
                <a:cs typeface="+mn-cs"/>
              </a:defRPr>
            </a:lvl4pPr>
            <a:lvl5pPr marL="3657015" indent="-380939" algn="l" defTabSz="1828508" rtl="0" eaLnBrk="1" latinLnBrk="0" hangingPunct="1">
              <a:spcBef>
                <a:spcPct val="20000"/>
              </a:spcBef>
              <a:buFont typeface="Arial"/>
              <a:buChar char="»"/>
              <a:defRPr sz="3000" kern="1200">
                <a:solidFill>
                  <a:srgbClr val="FFFFFF"/>
                </a:solidFill>
                <a:latin typeface="+mn-lt"/>
                <a:ea typeface="+mn-ea"/>
                <a:cs typeface="+mn-cs"/>
              </a:defRPr>
            </a:lvl5pPr>
            <a:lvl6pPr marL="10056790" indent="-914253" algn="l" defTabSz="1828508" rtl="0" eaLnBrk="1" latinLnBrk="0" hangingPunct="1">
              <a:spcBef>
                <a:spcPct val="20000"/>
              </a:spcBef>
              <a:buFont typeface="Arial"/>
              <a:buChar char="•"/>
              <a:defRPr sz="7083" kern="1200">
                <a:solidFill>
                  <a:schemeClr val="tx1"/>
                </a:solidFill>
                <a:latin typeface="+mn-lt"/>
                <a:ea typeface="+mn-ea"/>
                <a:cs typeface="+mn-cs"/>
              </a:defRPr>
            </a:lvl6pPr>
            <a:lvl7pPr marL="11885298" indent="-914253" algn="l" defTabSz="1828508" rtl="0" eaLnBrk="1" latinLnBrk="0" hangingPunct="1">
              <a:spcBef>
                <a:spcPct val="20000"/>
              </a:spcBef>
              <a:buFont typeface="Arial"/>
              <a:buChar char="•"/>
              <a:defRPr sz="7083" kern="1200">
                <a:solidFill>
                  <a:schemeClr val="tx1"/>
                </a:solidFill>
                <a:latin typeface="+mn-lt"/>
                <a:ea typeface="+mn-ea"/>
                <a:cs typeface="+mn-cs"/>
              </a:defRPr>
            </a:lvl7pPr>
            <a:lvl8pPr marL="13713806" indent="-914253" algn="l" defTabSz="1828508" rtl="0" eaLnBrk="1" latinLnBrk="0" hangingPunct="1">
              <a:spcBef>
                <a:spcPct val="20000"/>
              </a:spcBef>
              <a:buFont typeface="Arial"/>
              <a:buChar char="•"/>
              <a:defRPr sz="7083" kern="1200">
                <a:solidFill>
                  <a:schemeClr val="tx1"/>
                </a:solidFill>
                <a:latin typeface="+mn-lt"/>
                <a:ea typeface="+mn-ea"/>
                <a:cs typeface="+mn-cs"/>
              </a:defRPr>
            </a:lvl8pPr>
            <a:lvl9pPr marL="15542312" indent="-914253" algn="l" defTabSz="1828508" rtl="0" eaLnBrk="1" latinLnBrk="0" hangingPunct="1">
              <a:spcBef>
                <a:spcPct val="20000"/>
              </a:spcBef>
              <a:buFont typeface="Arial"/>
              <a:buChar char="•"/>
              <a:defRPr sz="7083" kern="1200">
                <a:solidFill>
                  <a:schemeClr val="tx1"/>
                </a:solidFill>
                <a:latin typeface="+mn-lt"/>
                <a:ea typeface="+mn-ea"/>
                <a:cs typeface="+mn-cs"/>
              </a:defRPr>
            </a:lvl9pPr>
          </a:lstStyle>
          <a:p>
            <a:pPr marL="126995" indent="0">
              <a:buNone/>
            </a:pPr>
            <a:r>
              <a:rPr lang="en-US" sz="2880" dirty="0">
                <a:solidFill>
                  <a:schemeClr val="bg1"/>
                </a:solidFill>
              </a:rPr>
              <a:t>Add Your Logo and/or project info here</a:t>
            </a:r>
          </a:p>
        </p:txBody>
      </p:sp>
      <p:sp>
        <p:nvSpPr>
          <p:cNvPr id="13" name="Content Placeholder 2"/>
          <p:cNvSpPr txBox="1">
            <a:spLocks/>
          </p:cNvSpPr>
          <p:nvPr/>
        </p:nvSpPr>
        <p:spPr>
          <a:xfrm>
            <a:off x="15495663" y="30321692"/>
            <a:ext cx="5750689" cy="898144"/>
          </a:xfrm>
          <a:prstGeom prst="rect">
            <a:avLst/>
          </a:prstGeom>
          <a:noFill/>
        </p:spPr>
        <p:txBody>
          <a:bodyPr lIns="73142" tIns="36571" rIns="73142" bIns="36571"/>
          <a:lstStyle>
            <a:lvl1pPr marL="582060" indent="-423316" algn="l" defTabSz="1828508" rtl="0" eaLnBrk="1" latinLnBrk="0" hangingPunct="1">
              <a:spcBef>
                <a:spcPct val="20000"/>
              </a:spcBef>
              <a:buFont typeface="Arial"/>
              <a:buChar char="•"/>
              <a:tabLst/>
              <a:defRPr sz="5000" kern="1200">
                <a:solidFill>
                  <a:srgbClr val="FFFFFF"/>
                </a:solidFill>
                <a:latin typeface="+mn-lt"/>
                <a:ea typeface="+mn-ea"/>
                <a:cs typeface="+mn-cs"/>
              </a:defRPr>
            </a:lvl1pPr>
            <a:lvl2pPr marL="2133259" indent="-609503" algn="l" defTabSz="1828508" rtl="0" eaLnBrk="1" latinLnBrk="0" hangingPunct="1">
              <a:spcBef>
                <a:spcPct val="20000"/>
              </a:spcBef>
              <a:buFont typeface="Arial"/>
              <a:buChar char="–"/>
              <a:defRPr sz="4000" kern="1200">
                <a:solidFill>
                  <a:srgbClr val="FFFFFF"/>
                </a:solidFill>
                <a:latin typeface="+mn-lt"/>
                <a:ea typeface="+mn-ea"/>
                <a:cs typeface="+mn-cs"/>
              </a:defRPr>
            </a:lvl2pPr>
            <a:lvl3pPr marL="2590386" indent="-380939" algn="l" defTabSz="1828508" rtl="0" eaLnBrk="1" latinLnBrk="0" hangingPunct="1">
              <a:spcBef>
                <a:spcPct val="20000"/>
              </a:spcBef>
              <a:buFont typeface="Arial"/>
              <a:buChar char="•"/>
              <a:defRPr sz="3583" kern="1200">
                <a:solidFill>
                  <a:srgbClr val="FFFFFF"/>
                </a:solidFill>
                <a:latin typeface="+mn-lt"/>
                <a:ea typeface="+mn-ea"/>
                <a:cs typeface="+mn-cs"/>
              </a:defRPr>
            </a:lvl3pPr>
            <a:lvl4pPr marL="3276076" indent="-380939" algn="l" defTabSz="1828508" rtl="0" eaLnBrk="1" latinLnBrk="0" hangingPunct="1">
              <a:spcBef>
                <a:spcPct val="20000"/>
              </a:spcBef>
              <a:buFont typeface="Arial"/>
              <a:buChar char="–"/>
              <a:defRPr sz="3000" kern="1200">
                <a:solidFill>
                  <a:srgbClr val="FFFFFF"/>
                </a:solidFill>
                <a:latin typeface="+mn-lt"/>
                <a:ea typeface="+mn-ea"/>
                <a:cs typeface="+mn-cs"/>
              </a:defRPr>
            </a:lvl4pPr>
            <a:lvl5pPr marL="3657015" indent="-380939" algn="l" defTabSz="1828508" rtl="0" eaLnBrk="1" latinLnBrk="0" hangingPunct="1">
              <a:spcBef>
                <a:spcPct val="20000"/>
              </a:spcBef>
              <a:buFont typeface="Arial"/>
              <a:buChar char="»"/>
              <a:defRPr sz="3000" kern="1200">
                <a:solidFill>
                  <a:srgbClr val="FFFFFF"/>
                </a:solidFill>
                <a:latin typeface="+mn-lt"/>
                <a:ea typeface="+mn-ea"/>
                <a:cs typeface="+mn-cs"/>
              </a:defRPr>
            </a:lvl5pPr>
            <a:lvl6pPr marL="10056790" indent="-914253" algn="l" defTabSz="1828508" rtl="0" eaLnBrk="1" latinLnBrk="0" hangingPunct="1">
              <a:spcBef>
                <a:spcPct val="20000"/>
              </a:spcBef>
              <a:buFont typeface="Arial"/>
              <a:buChar char="•"/>
              <a:defRPr sz="7083" kern="1200">
                <a:solidFill>
                  <a:schemeClr val="tx1"/>
                </a:solidFill>
                <a:latin typeface="+mn-lt"/>
                <a:ea typeface="+mn-ea"/>
                <a:cs typeface="+mn-cs"/>
              </a:defRPr>
            </a:lvl6pPr>
            <a:lvl7pPr marL="11885298" indent="-914253" algn="l" defTabSz="1828508" rtl="0" eaLnBrk="1" latinLnBrk="0" hangingPunct="1">
              <a:spcBef>
                <a:spcPct val="20000"/>
              </a:spcBef>
              <a:buFont typeface="Arial"/>
              <a:buChar char="•"/>
              <a:defRPr sz="7083" kern="1200">
                <a:solidFill>
                  <a:schemeClr val="tx1"/>
                </a:solidFill>
                <a:latin typeface="+mn-lt"/>
                <a:ea typeface="+mn-ea"/>
                <a:cs typeface="+mn-cs"/>
              </a:defRPr>
            </a:lvl7pPr>
            <a:lvl8pPr marL="13713806" indent="-914253" algn="l" defTabSz="1828508" rtl="0" eaLnBrk="1" latinLnBrk="0" hangingPunct="1">
              <a:spcBef>
                <a:spcPct val="20000"/>
              </a:spcBef>
              <a:buFont typeface="Arial"/>
              <a:buChar char="•"/>
              <a:defRPr sz="7083" kern="1200">
                <a:solidFill>
                  <a:schemeClr val="tx1"/>
                </a:solidFill>
                <a:latin typeface="+mn-lt"/>
                <a:ea typeface="+mn-ea"/>
                <a:cs typeface="+mn-cs"/>
              </a:defRPr>
            </a:lvl8pPr>
            <a:lvl9pPr marL="15542312" indent="-914253" algn="l" defTabSz="1828508" rtl="0" eaLnBrk="1" latinLnBrk="0" hangingPunct="1">
              <a:spcBef>
                <a:spcPct val="20000"/>
              </a:spcBef>
              <a:buFont typeface="Arial"/>
              <a:buChar char="•"/>
              <a:defRPr sz="7083" kern="1200">
                <a:solidFill>
                  <a:schemeClr val="tx1"/>
                </a:solidFill>
                <a:latin typeface="+mn-lt"/>
                <a:ea typeface="+mn-ea"/>
                <a:cs typeface="+mn-cs"/>
              </a:defRPr>
            </a:lvl9pPr>
          </a:lstStyle>
          <a:p>
            <a:pPr marL="126995" indent="0">
              <a:buNone/>
            </a:pPr>
            <a:r>
              <a:rPr lang="en-US" sz="2880" dirty="0">
                <a:solidFill>
                  <a:schemeClr val="tx2"/>
                </a:solidFill>
              </a:rPr>
              <a:t>Award ID</a:t>
            </a:r>
            <a:r>
              <a:rPr lang="en-US" sz="2880" dirty="0" smtClean="0">
                <a:solidFill>
                  <a:schemeClr val="tx2"/>
                </a:solidFill>
              </a:rPr>
              <a:t>#: </a:t>
            </a:r>
            <a:r>
              <a:rPr lang="en-US" sz="3200" dirty="0">
                <a:solidFill>
                  <a:schemeClr val="tx2"/>
                </a:solidFill>
              </a:rPr>
              <a:t>1946022</a:t>
            </a:r>
            <a:endParaRPr lang="en-US" sz="2880" dirty="0">
              <a:solidFill>
                <a:schemeClr val="tx2"/>
              </a:solidFill>
            </a:endParaRPr>
          </a:p>
        </p:txBody>
      </p:sp>
      <p:grpSp>
        <p:nvGrpSpPr>
          <p:cNvPr id="16" name="Group 15"/>
          <p:cNvGrpSpPr/>
          <p:nvPr/>
        </p:nvGrpSpPr>
        <p:grpSpPr>
          <a:xfrm>
            <a:off x="2488367" y="6286457"/>
            <a:ext cx="16938885" cy="4924865"/>
            <a:chOff x="122312" y="1851852"/>
            <a:chExt cx="12256666" cy="3609206"/>
          </a:xfrm>
        </p:grpSpPr>
        <p:grpSp>
          <p:nvGrpSpPr>
            <p:cNvPr id="17" name="Group 16"/>
            <p:cNvGrpSpPr/>
            <p:nvPr/>
          </p:nvGrpSpPr>
          <p:grpSpPr>
            <a:xfrm>
              <a:off x="122312" y="1851852"/>
              <a:ext cx="3942550" cy="3609206"/>
              <a:chOff x="1897316" y="1851852"/>
              <a:chExt cx="3942550" cy="3609206"/>
            </a:xfrm>
          </p:grpSpPr>
          <p:sp>
            <p:nvSpPr>
              <p:cNvPr id="33" name="Rectangle 32"/>
              <p:cNvSpPr/>
              <p:nvPr/>
            </p:nvSpPr>
            <p:spPr bwMode="auto">
              <a:xfrm>
                <a:off x="2492011" y="2451757"/>
                <a:ext cx="2597711" cy="511668"/>
              </a:xfrm>
              <a:prstGeom prst="rect">
                <a:avLst/>
              </a:prstGeom>
              <a:solidFill>
                <a:schemeClr val="accent6">
                  <a:lumMod val="20000"/>
                  <a:lumOff val="80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dirty="0"/>
              </a:p>
            </p:txBody>
          </p:sp>
          <p:sp>
            <p:nvSpPr>
              <p:cNvPr id="34" name="Freeform 33"/>
              <p:cNvSpPr/>
              <p:nvPr/>
            </p:nvSpPr>
            <p:spPr bwMode="auto">
              <a:xfrm>
                <a:off x="2394709" y="2264667"/>
                <a:ext cx="102208" cy="826330"/>
              </a:xfrm>
              <a:custGeom>
                <a:avLst/>
                <a:gdLst>
                  <a:gd name="connsiteX0" fmla="*/ 0 w 312616"/>
                  <a:gd name="connsiteY0" fmla="*/ 644770 h 1367693"/>
                  <a:gd name="connsiteX1" fmla="*/ 312616 w 312616"/>
                  <a:gd name="connsiteY1" fmla="*/ 0 h 1367693"/>
                  <a:gd name="connsiteX2" fmla="*/ 312616 w 312616"/>
                  <a:gd name="connsiteY2" fmla="*/ 1016000 h 1367693"/>
                  <a:gd name="connsiteX3" fmla="*/ 117231 w 312616"/>
                  <a:gd name="connsiteY3" fmla="*/ 1367693 h 1367693"/>
                  <a:gd name="connsiteX4" fmla="*/ 0 w 312616"/>
                  <a:gd name="connsiteY4" fmla="*/ 644770 h 1367693"/>
                  <a:gd name="connsiteX0" fmla="*/ 0 w 199855"/>
                  <a:gd name="connsiteY0" fmla="*/ 733787 h 1367693"/>
                  <a:gd name="connsiteX1" fmla="*/ 199855 w 199855"/>
                  <a:gd name="connsiteY1" fmla="*/ 0 h 1367693"/>
                  <a:gd name="connsiteX2" fmla="*/ 199855 w 199855"/>
                  <a:gd name="connsiteY2" fmla="*/ 1016000 h 1367693"/>
                  <a:gd name="connsiteX3" fmla="*/ 4470 w 199855"/>
                  <a:gd name="connsiteY3" fmla="*/ 1367693 h 1367693"/>
                  <a:gd name="connsiteX4" fmla="*/ 0 w 199855"/>
                  <a:gd name="connsiteY4" fmla="*/ 733787 h 1367693"/>
                  <a:gd name="connsiteX0" fmla="*/ 25203 w 225058"/>
                  <a:gd name="connsiteY0" fmla="*/ 733787 h 1361758"/>
                  <a:gd name="connsiteX1" fmla="*/ 225058 w 225058"/>
                  <a:gd name="connsiteY1" fmla="*/ 0 h 1361758"/>
                  <a:gd name="connsiteX2" fmla="*/ 225058 w 225058"/>
                  <a:gd name="connsiteY2" fmla="*/ 1016000 h 1361758"/>
                  <a:gd name="connsiteX3" fmla="*/ 0 w 225058"/>
                  <a:gd name="connsiteY3" fmla="*/ 1361758 h 1361758"/>
                  <a:gd name="connsiteX4" fmla="*/ 25203 w 225058"/>
                  <a:gd name="connsiteY4" fmla="*/ 733787 h 1361758"/>
                  <a:gd name="connsiteX0" fmla="*/ 25203 w 230992"/>
                  <a:gd name="connsiteY0" fmla="*/ 787197 h 1415168"/>
                  <a:gd name="connsiteX1" fmla="*/ 230992 w 230992"/>
                  <a:gd name="connsiteY1" fmla="*/ 0 h 1415168"/>
                  <a:gd name="connsiteX2" fmla="*/ 225058 w 230992"/>
                  <a:gd name="connsiteY2" fmla="*/ 1069410 h 1415168"/>
                  <a:gd name="connsiteX3" fmla="*/ 0 w 230992"/>
                  <a:gd name="connsiteY3" fmla="*/ 1415168 h 1415168"/>
                  <a:gd name="connsiteX4" fmla="*/ 25203 w 230992"/>
                  <a:gd name="connsiteY4" fmla="*/ 787197 h 1415168"/>
                  <a:gd name="connsiteX0" fmla="*/ 0 w 205789"/>
                  <a:gd name="connsiteY0" fmla="*/ 787197 h 1427037"/>
                  <a:gd name="connsiteX1" fmla="*/ 205789 w 205789"/>
                  <a:gd name="connsiteY1" fmla="*/ 0 h 1427037"/>
                  <a:gd name="connsiteX2" fmla="*/ 199855 w 205789"/>
                  <a:gd name="connsiteY2" fmla="*/ 1069410 h 1427037"/>
                  <a:gd name="connsiteX3" fmla="*/ 4471 w 205789"/>
                  <a:gd name="connsiteY3" fmla="*/ 1427037 h 1427037"/>
                  <a:gd name="connsiteX4" fmla="*/ 0 w 205789"/>
                  <a:gd name="connsiteY4" fmla="*/ 787197 h 1427037"/>
                  <a:gd name="connsiteX0" fmla="*/ 0 w 199855"/>
                  <a:gd name="connsiteY0" fmla="*/ 745656 h 1385496"/>
                  <a:gd name="connsiteX1" fmla="*/ 193920 w 199855"/>
                  <a:gd name="connsiteY1" fmla="*/ 0 h 1385496"/>
                  <a:gd name="connsiteX2" fmla="*/ 199855 w 199855"/>
                  <a:gd name="connsiteY2" fmla="*/ 1027869 h 1385496"/>
                  <a:gd name="connsiteX3" fmla="*/ 4471 w 199855"/>
                  <a:gd name="connsiteY3" fmla="*/ 1385496 h 1385496"/>
                  <a:gd name="connsiteX4" fmla="*/ 0 w 199855"/>
                  <a:gd name="connsiteY4" fmla="*/ 745656 h 1385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55" h="1385496">
                    <a:moveTo>
                      <a:pt x="0" y="745656"/>
                    </a:moveTo>
                    <a:lnTo>
                      <a:pt x="193920" y="0"/>
                    </a:lnTo>
                    <a:cubicBezTo>
                      <a:pt x="195898" y="342623"/>
                      <a:pt x="197877" y="685246"/>
                      <a:pt x="199855" y="1027869"/>
                    </a:cubicBezTo>
                    <a:lnTo>
                      <a:pt x="4471" y="1385496"/>
                    </a:lnTo>
                    <a:cubicBezTo>
                      <a:pt x="2981" y="1172216"/>
                      <a:pt x="1490" y="958936"/>
                      <a:pt x="0" y="745656"/>
                    </a:cubicBezTo>
                    <a:close/>
                  </a:path>
                </a:pathLst>
              </a:custGeom>
              <a:gradFill>
                <a:gsLst>
                  <a:gs pos="0">
                    <a:schemeClr val="bg1">
                      <a:lumMod val="95000"/>
                    </a:schemeClr>
                  </a:gs>
                  <a:gs pos="100000">
                    <a:schemeClr val="accent6">
                      <a:lumMod val="20000"/>
                      <a:lumOff val="8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dirty="0"/>
              </a:p>
            </p:txBody>
          </p:sp>
          <p:sp>
            <p:nvSpPr>
              <p:cNvPr id="35" name="Freeform 34"/>
              <p:cNvSpPr/>
              <p:nvPr/>
            </p:nvSpPr>
            <p:spPr bwMode="auto">
              <a:xfrm flipH="1">
                <a:off x="5088087" y="2336588"/>
                <a:ext cx="112837" cy="816864"/>
              </a:xfrm>
              <a:custGeom>
                <a:avLst/>
                <a:gdLst>
                  <a:gd name="connsiteX0" fmla="*/ 0 w 312616"/>
                  <a:gd name="connsiteY0" fmla="*/ 644770 h 1367693"/>
                  <a:gd name="connsiteX1" fmla="*/ 312616 w 312616"/>
                  <a:gd name="connsiteY1" fmla="*/ 0 h 1367693"/>
                  <a:gd name="connsiteX2" fmla="*/ 312616 w 312616"/>
                  <a:gd name="connsiteY2" fmla="*/ 1016000 h 1367693"/>
                  <a:gd name="connsiteX3" fmla="*/ 117231 w 312616"/>
                  <a:gd name="connsiteY3" fmla="*/ 1367693 h 1367693"/>
                  <a:gd name="connsiteX4" fmla="*/ 0 w 312616"/>
                  <a:gd name="connsiteY4" fmla="*/ 644770 h 1367693"/>
                  <a:gd name="connsiteX0" fmla="*/ 0 w 199855"/>
                  <a:gd name="connsiteY0" fmla="*/ 733787 h 1367693"/>
                  <a:gd name="connsiteX1" fmla="*/ 199855 w 199855"/>
                  <a:gd name="connsiteY1" fmla="*/ 0 h 1367693"/>
                  <a:gd name="connsiteX2" fmla="*/ 199855 w 199855"/>
                  <a:gd name="connsiteY2" fmla="*/ 1016000 h 1367693"/>
                  <a:gd name="connsiteX3" fmla="*/ 4470 w 199855"/>
                  <a:gd name="connsiteY3" fmla="*/ 1367693 h 1367693"/>
                  <a:gd name="connsiteX4" fmla="*/ 0 w 199855"/>
                  <a:gd name="connsiteY4" fmla="*/ 733787 h 1367693"/>
                  <a:gd name="connsiteX0" fmla="*/ 25203 w 225058"/>
                  <a:gd name="connsiteY0" fmla="*/ 733787 h 1361758"/>
                  <a:gd name="connsiteX1" fmla="*/ 225058 w 225058"/>
                  <a:gd name="connsiteY1" fmla="*/ 0 h 1361758"/>
                  <a:gd name="connsiteX2" fmla="*/ 225058 w 225058"/>
                  <a:gd name="connsiteY2" fmla="*/ 1016000 h 1361758"/>
                  <a:gd name="connsiteX3" fmla="*/ 0 w 225058"/>
                  <a:gd name="connsiteY3" fmla="*/ 1361758 h 1361758"/>
                  <a:gd name="connsiteX4" fmla="*/ 25203 w 225058"/>
                  <a:gd name="connsiteY4" fmla="*/ 733787 h 1361758"/>
                  <a:gd name="connsiteX0" fmla="*/ 25203 w 230992"/>
                  <a:gd name="connsiteY0" fmla="*/ 787197 h 1415168"/>
                  <a:gd name="connsiteX1" fmla="*/ 230992 w 230992"/>
                  <a:gd name="connsiteY1" fmla="*/ 0 h 1415168"/>
                  <a:gd name="connsiteX2" fmla="*/ 225058 w 230992"/>
                  <a:gd name="connsiteY2" fmla="*/ 1069410 h 1415168"/>
                  <a:gd name="connsiteX3" fmla="*/ 0 w 230992"/>
                  <a:gd name="connsiteY3" fmla="*/ 1415168 h 1415168"/>
                  <a:gd name="connsiteX4" fmla="*/ 25203 w 230992"/>
                  <a:gd name="connsiteY4" fmla="*/ 787197 h 1415168"/>
                  <a:gd name="connsiteX0" fmla="*/ 0 w 205789"/>
                  <a:gd name="connsiteY0" fmla="*/ 787197 h 1427037"/>
                  <a:gd name="connsiteX1" fmla="*/ 205789 w 205789"/>
                  <a:gd name="connsiteY1" fmla="*/ 0 h 1427037"/>
                  <a:gd name="connsiteX2" fmla="*/ 199855 w 205789"/>
                  <a:gd name="connsiteY2" fmla="*/ 1069410 h 1427037"/>
                  <a:gd name="connsiteX3" fmla="*/ 4471 w 205789"/>
                  <a:gd name="connsiteY3" fmla="*/ 1427037 h 1427037"/>
                  <a:gd name="connsiteX4" fmla="*/ 0 w 205789"/>
                  <a:gd name="connsiteY4" fmla="*/ 787197 h 1427037"/>
                  <a:gd name="connsiteX0" fmla="*/ 0 w 199855"/>
                  <a:gd name="connsiteY0" fmla="*/ 745656 h 1385496"/>
                  <a:gd name="connsiteX1" fmla="*/ 193920 w 199855"/>
                  <a:gd name="connsiteY1" fmla="*/ 0 h 1385496"/>
                  <a:gd name="connsiteX2" fmla="*/ 199855 w 199855"/>
                  <a:gd name="connsiteY2" fmla="*/ 1027869 h 1385496"/>
                  <a:gd name="connsiteX3" fmla="*/ 4471 w 199855"/>
                  <a:gd name="connsiteY3" fmla="*/ 1385496 h 1385496"/>
                  <a:gd name="connsiteX4" fmla="*/ 0 w 199855"/>
                  <a:gd name="connsiteY4" fmla="*/ 745656 h 1385496"/>
                  <a:gd name="connsiteX0" fmla="*/ 0 w 219519"/>
                  <a:gd name="connsiteY0" fmla="*/ 730359 h 1370199"/>
                  <a:gd name="connsiteX1" fmla="*/ 219401 w 219519"/>
                  <a:gd name="connsiteY1" fmla="*/ 0 h 1370199"/>
                  <a:gd name="connsiteX2" fmla="*/ 199855 w 219519"/>
                  <a:gd name="connsiteY2" fmla="*/ 1012572 h 1370199"/>
                  <a:gd name="connsiteX3" fmla="*/ 4471 w 219519"/>
                  <a:gd name="connsiteY3" fmla="*/ 1370199 h 1370199"/>
                  <a:gd name="connsiteX4" fmla="*/ 0 w 219519"/>
                  <a:gd name="connsiteY4" fmla="*/ 730359 h 1370199"/>
                  <a:gd name="connsiteX0" fmla="*/ 0 w 219602"/>
                  <a:gd name="connsiteY0" fmla="*/ 730359 h 1370199"/>
                  <a:gd name="connsiteX1" fmla="*/ 219401 w 219602"/>
                  <a:gd name="connsiteY1" fmla="*/ 0 h 1370199"/>
                  <a:gd name="connsiteX2" fmla="*/ 210047 w 219602"/>
                  <a:gd name="connsiteY2" fmla="*/ 1007473 h 1370199"/>
                  <a:gd name="connsiteX3" fmla="*/ 4471 w 219602"/>
                  <a:gd name="connsiteY3" fmla="*/ 1370199 h 1370199"/>
                  <a:gd name="connsiteX4" fmla="*/ 0 w 219602"/>
                  <a:gd name="connsiteY4" fmla="*/ 730359 h 1370199"/>
                  <a:gd name="connsiteX0" fmla="*/ 0 w 220239"/>
                  <a:gd name="connsiteY0" fmla="*/ 730359 h 1370199"/>
                  <a:gd name="connsiteX1" fmla="*/ 219401 w 220239"/>
                  <a:gd name="connsiteY1" fmla="*/ 0 h 1370199"/>
                  <a:gd name="connsiteX2" fmla="*/ 220239 w 220239"/>
                  <a:gd name="connsiteY2" fmla="*/ 1007473 h 1370199"/>
                  <a:gd name="connsiteX3" fmla="*/ 4471 w 220239"/>
                  <a:gd name="connsiteY3" fmla="*/ 1370199 h 1370199"/>
                  <a:gd name="connsiteX4" fmla="*/ 0 w 220239"/>
                  <a:gd name="connsiteY4" fmla="*/ 730359 h 137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39" h="1370199">
                    <a:moveTo>
                      <a:pt x="0" y="730359"/>
                    </a:moveTo>
                    <a:cubicBezTo>
                      <a:pt x="64640" y="481807"/>
                      <a:pt x="154761" y="248552"/>
                      <a:pt x="219401" y="0"/>
                    </a:cubicBezTo>
                    <a:cubicBezTo>
                      <a:pt x="221379" y="342623"/>
                      <a:pt x="218261" y="664850"/>
                      <a:pt x="220239" y="1007473"/>
                    </a:cubicBezTo>
                    <a:lnTo>
                      <a:pt x="4471" y="1370199"/>
                    </a:lnTo>
                    <a:cubicBezTo>
                      <a:pt x="2981" y="1156919"/>
                      <a:pt x="1490" y="943639"/>
                      <a:pt x="0" y="730359"/>
                    </a:cubicBezTo>
                    <a:close/>
                  </a:path>
                </a:pathLst>
              </a:custGeom>
              <a:gradFill>
                <a:gsLst>
                  <a:gs pos="0">
                    <a:schemeClr val="accent6">
                      <a:lumMod val="20000"/>
                      <a:lumOff val="8000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dirty="0"/>
              </a:p>
            </p:txBody>
          </p:sp>
          <p:sp>
            <p:nvSpPr>
              <p:cNvPr id="36" name="Freeform 951"/>
              <p:cNvSpPr>
                <a:spLocks/>
              </p:cNvSpPr>
              <p:nvPr/>
            </p:nvSpPr>
            <p:spPr bwMode="auto">
              <a:xfrm>
                <a:off x="5300916" y="2718908"/>
                <a:ext cx="34588" cy="371867"/>
              </a:xfrm>
              <a:custGeom>
                <a:avLst/>
                <a:gdLst>
                  <a:gd name="T0" fmla="*/ 2 w 354"/>
                  <a:gd name="T1" fmla="*/ 0 h 2742"/>
                  <a:gd name="T2" fmla="*/ 2 w 354"/>
                  <a:gd name="T3" fmla="*/ 3 h 2742"/>
                  <a:gd name="T4" fmla="*/ 2 w 354"/>
                  <a:gd name="T5" fmla="*/ 16 h 2742"/>
                  <a:gd name="T6" fmla="*/ 0 w 354"/>
                  <a:gd name="T7" fmla="*/ 17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48" name="Rectangle 952"/>
              <p:cNvSpPr>
                <a:spLocks noChangeArrowheads="1"/>
              </p:cNvSpPr>
              <p:nvPr/>
            </p:nvSpPr>
            <p:spPr bwMode="auto">
              <a:xfrm>
                <a:off x="5171608" y="2718257"/>
                <a:ext cx="127841" cy="37170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nSpc>
                    <a:spcPct val="100000"/>
                  </a:lnSpc>
                  <a:spcBef>
                    <a:spcPct val="0"/>
                  </a:spcBef>
                  <a:buClrTx/>
                  <a:buSzTx/>
                  <a:buFontTx/>
                  <a:buNone/>
                </a:pPr>
                <a:endParaRPr lang="en-US" altLang="en-US" sz="1400">
                  <a:latin typeface="Arial" panose="020B0604020202020204" pitchFamily="34" charset="0"/>
                </a:endParaRPr>
              </a:p>
            </p:txBody>
          </p:sp>
          <p:sp>
            <p:nvSpPr>
              <p:cNvPr id="49" name="Freeform 953"/>
              <p:cNvSpPr>
                <a:spLocks/>
              </p:cNvSpPr>
              <p:nvPr/>
            </p:nvSpPr>
            <p:spPr bwMode="auto">
              <a:xfrm>
                <a:off x="5307393" y="2741194"/>
                <a:ext cx="20655" cy="344051"/>
              </a:xfrm>
              <a:custGeom>
                <a:avLst/>
                <a:gdLst>
                  <a:gd name="T0" fmla="*/ 2 w 211"/>
                  <a:gd name="T1" fmla="*/ 0 h 2537"/>
                  <a:gd name="T2" fmla="*/ 2 w 211"/>
                  <a:gd name="T3" fmla="*/ 3 h 2537"/>
                  <a:gd name="T4" fmla="*/ 2 w 211"/>
                  <a:gd name="T5" fmla="*/ 1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50" name="Freeform 954"/>
              <p:cNvSpPr>
                <a:spLocks/>
              </p:cNvSpPr>
              <p:nvPr/>
            </p:nvSpPr>
            <p:spPr bwMode="auto">
              <a:xfrm>
                <a:off x="5302871" y="2915253"/>
                <a:ext cx="32144" cy="30745"/>
              </a:xfrm>
              <a:custGeom>
                <a:avLst/>
                <a:gdLst>
                  <a:gd name="T0" fmla="*/ 2 w 328"/>
                  <a:gd name="T1" fmla="*/ 0 h 226"/>
                  <a:gd name="T2" fmla="*/ 2 w 328"/>
                  <a:gd name="T3" fmla="*/ 3 h 226"/>
                  <a:gd name="T4" fmla="*/ 2 w 328"/>
                  <a:gd name="T5" fmla="*/ 3 h 226"/>
                  <a:gd name="T6" fmla="*/ 0 w 328"/>
                  <a:gd name="T7" fmla="*/ 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51" name="Rectangle 955"/>
              <p:cNvSpPr>
                <a:spLocks noChangeArrowheads="1"/>
              </p:cNvSpPr>
              <p:nvPr/>
            </p:nvSpPr>
            <p:spPr bwMode="auto">
              <a:xfrm>
                <a:off x="5171608" y="2760715"/>
                <a:ext cx="73087" cy="7646"/>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nSpc>
                    <a:spcPct val="100000"/>
                  </a:lnSpc>
                  <a:spcBef>
                    <a:spcPct val="0"/>
                  </a:spcBef>
                  <a:buClrTx/>
                  <a:buSzTx/>
                  <a:buFontTx/>
                  <a:buNone/>
                </a:pPr>
                <a:endParaRPr lang="en-US" altLang="en-US" sz="1400">
                  <a:latin typeface="Arial" panose="020B0604020202020204" pitchFamily="34" charset="0"/>
                </a:endParaRPr>
              </a:p>
            </p:txBody>
          </p:sp>
          <p:grpSp>
            <p:nvGrpSpPr>
              <p:cNvPr id="52" name="Group 956"/>
              <p:cNvGrpSpPr>
                <a:grpSpLocks/>
              </p:cNvGrpSpPr>
              <p:nvPr/>
            </p:nvGrpSpPr>
            <p:grpSpPr bwMode="auto">
              <a:xfrm>
                <a:off x="5237484" y="2757136"/>
                <a:ext cx="71009" cy="23587"/>
                <a:chOff x="614" y="2568"/>
                <a:chExt cx="725" cy="139"/>
              </a:xfrm>
            </p:grpSpPr>
            <p:sp>
              <p:nvSpPr>
                <p:cNvPr id="348"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nSpc>
                      <a:spcPct val="100000"/>
                    </a:lnSpc>
                    <a:spcBef>
                      <a:spcPct val="0"/>
                    </a:spcBef>
                    <a:buClrTx/>
                    <a:buSzTx/>
                    <a:buFontTx/>
                    <a:buNone/>
                  </a:pPr>
                  <a:endParaRPr lang="en-US" altLang="en-US" sz="1400">
                    <a:latin typeface="Arial" panose="020B0604020202020204" pitchFamily="34" charset="0"/>
                  </a:endParaRPr>
                </a:p>
              </p:txBody>
            </p:sp>
            <p:sp>
              <p:nvSpPr>
                <p:cNvPr id="349"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nSpc>
                      <a:spcPct val="100000"/>
                    </a:lnSpc>
                    <a:spcBef>
                      <a:spcPct val="0"/>
                    </a:spcBef>
                    <a:buClrTx/>
                    <a:buSzTx/>
                    <a:buFontTx/>
                    <a:buNone/>
                  </a:pPr>
                  <a:endParaRPr lang="en-US" altLang="en-US" sz="1400">
                    <a:latin typeface="Arial" panose="020B0604020202020204" pitchFamily="34" charset="0"/>
                  </a:endParaRPr>
                </a:p>
              </p:txBody>
            </p:sp>
          </p:grpSp>
          <p:sp>
            <p:nvSpPr>
              <p:cNvPr id="53" name="Rectangle 959"/>
              <p:cNvSpPr>
                <a:spLocks noChangeArrowheads="1"/>
              </p:cNvSpPr>
              <p:nvPr/>
            </p:nvSpPr>
            <p:spPr bwMode="auto">
              <a:xfrm>
                <a:off x="5172830" y="2814721"/>
                <a:ext cx="73087" cy="7646"/>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nSpc>
                    <a:spcPct val="100000"/>
                  </a:lnSpc>
                  <a:spcBef>
                    <a:spcPct val="0"/>
                  </a:spcBef>
                  <a:buClrTx/>
                  <a:buSzTx/>
                  <a:buFontTx/>
                  <a:buNone/>
                </a:pPr>
                <a:endParaRPr lang="en-US" altLang="en-US" sz="1400">
                  <a:latin typeface="Arial" panose="020B0604020202020204" pitchFamily="34" charset="0"/>
                </a:endParaRPr>
              </a:p>
            </p:txBody>
          </p:sp>
          <p:grpSp>
            <p:nvGrpSpPr>
              <p:cNvPr id="54" name="Group 960"/>
              <p:cNvGrpSpPr>
                <a:grpSpLocks/>
              </p:cNvGrpSpPr>
              <p:nvPr/>
            </p:nvGrpSpPr>
            <p:grpSpPr bwMode="auto">
              <a:xfrm>
                <a:off x="5237239" y="2810167"/>
                <a:ext cx="71009" cy="21798"/>
                <a:chOff x="614" y="2568"/>
                <a:chExt cx="725" cy="139"/>
              </a:xfrm>
            </p:grpSpPr>
            <p:sp>
              <p:nvSpPr>
                <p:cNvPr id="346"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nSpc>
                      <a:spcPct val="100000"/>
                    </a:lnSpc>
                    <a:spcBef>
                      <a:spcPct val="0"/>
                    </a:spcBef>
                    <a:buClrTx/>
                    <a:buSzTx/>
                    <a:buFontTx/>
                    <a:buNone/>
                  </a:pPr>
                  <a:endParaRPr lang="en-US" altLang="en-US" sz="1400">
                    <a:latin typeface="Arial" panose="020B0604020202020204" pitchFamily="34" charset="0"/>
                  </a:endParaRPr>
                </a:p>
              </p:txBody>
            </p:sp>
            <p:sp>
              <p:nvSpPr>
                <p:cNvPr id="347"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nSpc>
                      <a:spcPct val="100000"/>
                    </a:lnSpc>
                    <a:spcBef>
                      <a:spcPct val="0"/>
                    </a:spcBef>
                    <a:buClrTx/>
                    <a:buSzTx/>
                    <a:buFontTx/>
                    <a:buNone/>
                  </a:pPr>
                  <a:endParaRPr lang="en-US" altLang="en-US" sz="1400">
                    <a:latin typeface="Arial" panose="020B0604020202020204" pitchFamily="34" charset="0"/>
                  </a:endParaRPr>
                </a:p>
              </p:txBody>
            </p:sp>
          </p:grpSp>
          <p:sp>
            <p:nvSpPr>
              <p:cNvPr id="55" name="Rectangle 963"/>
              <p:cNvSpPr>
                <a:spLocks noChangeArrowheads="1"/>
              </p:cNvSpPr>
              <p:nvPr/>
            </p:nvSpPr>
            <p:spPr bwMode="auto">
              <a:xfrm>
                <a:off x="5172830" y="2868728"/>
                <a:ext cx="73087" cy="7646"/>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nSpc>
                    <a:spcPct val="100000"/>
                  </a:lnSpc>
                  <a:spcBef>
                    <a:spcPct val="0"/>
                  </a:spcBef>
                  <a:buClrTx/>
                  <a:buSzTx/>
                  <a:buFontTx/>
                  <a:buNone/>
                </a:pPr>
                <a:endParaRPr lang="en-US" altLang="en-US" sz="1400">
                  <a:latin typeface="Arial" panose="020B0604020202020204" pitchFamily="34" charset="0"/>
                </a:endParaRPr>
              </a:p>
            </p:txBody>
          </p:sp>
          <p:sp>
            <p:nvSpPr>
              <p:cNvPr id="56" name="Rectangle 964"/>
              <p:cNvSpPr>
                <a:spLocks noChangeArrowheads="1"/>
              </p:cNvSpPr>
              <p:nvPr/>
            </p:nvSpPr>
            <p:spPr bwMode="auto">
              <a:xfrm>
                <a:off x="5174053" y="2917693"/>
                <a:ext cx="73087" cy="7646"/>
              </a:xfrm>
              <a:prstGeom prst="rect">
                <a:avLst/>
              </a:prstGeom>
              <a:solidFill>
                <a:schemeClr val="tx1"/>
              </a:solidFill>
              <a:ln w="9525">
                <a:solidFill>
                  <a:schemeClr val="tx1"/>
                </a:solidFill>
                <a:miter lim="800000"/>
                <a:headEnd/>
                <a:tailEnd/>
              </a:ln>
            </p:spPr>
            <p:txBody>
              <a:bodyPr wrap="none" anchor="ct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nSpc>
                    <a:spcPct val="100000"/>
                  </a:lnSpc>
                  <a:spcBef>
                    <a:spcPct val="0"/>
                  </a:spcBef>
                  <a:buClrTx/>
                  <a:buSzTx/>
                  <a:buFontTx/>
                  <a:buNone/>
                </a:pPr>
                <a:endParaRPr lang="en-US" altLang="en-US" sz="1400">
                  <a:latin typeface="Arial" panose="020B0604020202020204" pitchFamily="34" charset="0"/>
                </a:endParaRPr>
              </a:p>
            </p:txBody>
          </p:sp>
          <p:grpSp>
            <p:nvGrpSpPr>
              <p:cNvPr id="57" name="Group 965"/>
              <p:cNvGrpSpPr>
                <a:grpSpLocks/>
              </p:cNvGrpSpPr>
              <p:nvPr/>
            </p:nvGrpSpPr>
            <p:grpSpPr bwMode="auto">
              <a:xfrm>
                <a:off x="5235773" y="2913138"/>
                <a:ext cx="71131" cy="24564"/>
                <a:chOff x="614" y="2568"/>
                <a:chExt cx="725" cy="139"/>
              </a:xfrm>
            </p:grpSpPr>
            <p:sp>
              <p:nvSpPr>
                <p:cNvPr id="344"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nSpc>
                      <a:spcPct val="100000"/>
                    </a:lnSpc>
                    <a:spcBef>
                      <a:spcPct val="0"/>
                    </a:spcBef>
                    <a:buClrTx/>
                    <a:buSzTx/>
                    <a:buFontTx/>
                    <a:buNone/>
                  </a:pPr>
                  <a:endParaRPr lang="en-US" altLang="en-US" sz="1400">
                    <a:latin typeface="Arial" panose="020B0604020202020204" pitchFamily="34" charset="0"/>
                  </a:endParaRPr>
                </a:p>
              </p:txBody>
            </p:sp>
            <p:sp>
              <p:nvSpPr>
                <p:cNvPr id="345"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nSpc>
                      <a:spcPct val="100000"/>
                    </a:lnSpc>
                    <a:spcBef>
                      <a:spcPct val="0"/>
                    </a:spcBef>
                    <a:buClrTx/>
                    <a:buSzTx/>
                    <a:buFontTx/>
                    <a:buNone/>
                  </a:pPr>
                  <a:endParaRPr lang="en-US" altLang="en-US" sz="1400">
                    <a:latin typeface="Arial" panose="020B0604020202020204" pitchFamily="34" charset="0"/>
                  </a:endParaRPr>
                </a:p>
              </p:txBody>
            </p:sp>
          </p:grpSp>
          <p:sp>
            <p:nvSpPr>
              <p:cNvPr id="58" name="Freeform 968"/>
              <p:cNvSpPr>
                <a:spLocks/>
              </p:cNvSpPr>
              <p:nvPr/>
            </p:nvSpPr>
            <p:spPr bwMode="auto">
              <a:xfrm>
                <a:off x="5303360" y="2868728"/>
                <a:ext cx="32144" cy="30582"/>
              </a:xfrm>
              <a:custGeom>
                <a:avLst/>
                <a:gdLst>
                  <a:gd name="T0" fmla="*/ 2 w 328"/>
                  <a:gd name="T1" fmla="*/ 0 h 226"/>
                  <a:gd name="T2" fmla="*/ 2 w 328"/>
                  <a:gd name="T3" fmla="*/ 2 h 226"/>
                  <a:gd name="T4" fmla="*/ 2 w 328"/>
                  <a:gd name="T5" fmla="*/ 2 h 226"/>
                  <a:gd name="T6" fmla="*/ 0 w 328"/>
                  <a:gd name="T7" fmla="*/ 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grpSp>
            <p:nvGrpSpPr>
              <p:cNvPr id="59" name="Group 969"/>
              <p:cNvGrpSpPr>
                <a:grpSpLocks/>
              </p:cNvGrpSpPr>
              <p:nvPr/>
            </p:nvGrpSpPr>
            <p:grpSpPr bwMode="auto">
              <a:xfrm>
                <a:off x="5236262" y="2864336"/>
                <a:ext cx="71131" cy="22611"/>
                <a:chOff x="614" y="2568"/>
                <a:chExt cx="725" cy="139"/>
              </a:xfrm>
            </p:grpSpPr>
            <p:sp>
              <p:nvSpPr>
                <p:cNvPr id="342"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nSpc>
                      <a:spcPct val="100000"/>
                    </a:lnSpc>
                    <a:spcBef>
                      <a:spcPct val="0"/>
                    </a:spcBef>
                    <a:buClrTx/>
                    <a:buSzTx/>
                    <a:buFontTx/>
                    <a:buNone/>
                  </a:pPr>
                  <a:endParaRPr lang="en-US" altLang="en-US" sz="1400">
                    <a:latin typeface="Arial" panose="020B0604020202020204" pitchFamily="34" charset="0"/>
                  </a:endParaRPr>
                </a:p>
              </p:txBody>
            </p:sp>
            <p:sp>
              <p:nvSpPr>
                <p:cNvPr id="343"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nSpc>
                      <a:spcPct val="100000"/>
                    </a:lnSpc>
                    <a:spcBef>
                      <a:spcPct val="0"/>
                    </a:spcBef>
                    <a:buClrTx/>
                    <a:buSzTx/>
                    <a:buFontTx/>
                    <a:buNone/>
                  </a:pPr>
                  <a:endParaRPr lang="en-US" altLang="en-US" sz="1400">
                    <a:latin typeface="Arial" panose="020B0604020202020204" pitchFamily="34" charset="0"/>
                  </a:endParaRPr>
                </a:p>
              </p:txBody>
            </p:sp>
          </p:grpSp>
          <p:sp>
            <p:nvSpPr>
              <p:cNvPr id="60" name="Rectangle 972"/>
              <p:cNvSpPr>
                <a:spLocks noChangeArrowheads="1"/>
              </p:cNvSpPr>
              <p:nvPr/>
            </p:nvSpPr>
            <p:spPr bwMode="auto">
              <a:xfrm>
                <a:off x="5298227" y="2718257"/>
                <a:ext cx="8555" cy="37170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nSpc>
                    <a:spcPct val="100000"/>
                  </a:lnSpc>
                  <a:spcBef>
                    <a:spcPct val="0"/>
                  </a:spcBef>
                  <a:buClrTx/>
                  <a:buSzTx/>
                  <a:buFontTx/>
                  <a:buNone/>
                </a:pPr>
                <a:endParaRPr lang="en-US" altLang="en-US" sz="1400">
                  <a:latin typeface="Arial" panose="020B0604020202020204" pitchFamily="34" charset="0"/>
                </a:endParaRPr>
              </a:p>
            </p:txBody>
          </p:sp>
          <p:sp>
            <p:nvSpPr>
              <p:cNvPr id="61" name="Freeform 973"/>
              <p:cNvSpPr>
                <a:spLocks/>
              </p:cNvSpPr>
              <p:nvPr/>
            </p:nvSpPr>
            <p:spPr bwMode="auto">
              <a:xfrm>
                <a:off x="5306293" y="2812282"/>
                <a:ext cx="28966" cy="34649"/>
              </a:xfrm>
              <a:custGeom>
                <a:avLst/>
                <a:gdLst>
                  <a:gd name="T0" fmla="*/ 2 w 296"/>
                  <a:gd name="T1" fmla="*/ 0 h 256"/>
                  <a:gd name="T2" fmla="*/ 2 w 296"/>
                  <a:gd name="T3" fmla="*/ 2 h 256"/>
                  <a:gd name="T4" fmla="*/ 2 w 296"/>
                  <a:gd name="T5" fmla="*/ 2 h 256"/>
                  <a:gd name="T6" fmla="*/ 0 w 296"/>
                  <a:gd name="T7" fmla="*/ 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62" name="Freeform 974"/>
              <p:cNvSpPr>
                <a:spLocks/>
              </p:cNvSpPr>
              <p:nvPr/>
            </p:nvSpPr>
            <p:spPr bwMode="auto">
              <a:xfrm>
                <a:off x="5306660" y="2759088"/>
                <a:ext cx="29822" cy="39041"/>
              </a:xfrm>
              <a:custGeom>
                <a:avLst/>
                <a:gdLst>
                  <a:gd name="T0" fmla="*/ 0 w 304"/>
                  <a:gd name="T1" fmla="*/ 0 h 288"/>
                  <a:gd name="T2" fmla="*/ 2 w 304"/>
                  <a:gd name="T3" fmla="*/ 3 h 288"/>
                  <a:gd name="T4" fmla="*/ 2 w 304"/>
                  <a:gd name="T5" fmla="*/ 3 h 288"/>
                  <a:gd name="T6" fmla="*/ 2 w 304"/>
                  <a:gd name="T7" fmla="*/ 3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63" name="Oval 975"/>
              <p:cNvSpPr>
                <a:spLocks noChangeArrowheads="1"/>
              </p:cNvSpPr>
              <p:nvPr/>
            </p:nvSpPr>
            <p:spPr bwMode="auto">
              <a:xfrm>
                <a:off x="5331104" y="3073207"/>
                <a:ext cx="6111" cy="15454"/>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nSpc>
                    <a:spcPct val="100000"/>
                  </a:lnSpc>
                  <a:spcBef>
                    <a:spcPct val="0"/>
                  </a:spcBef>
                  <a:buClrTx/>
                  <a:buSzTx/>
                  <a:buFontTx/>
                  <a:buNone/>
                </a:pPr>
                <a:endParaRPr lang="en-US" altLang="en-US" sz="1400">
                  <a:latin typeface="Arial" panose="020B0604020202020204" pitchFamily="34" charset="0"/>
                </a:endParaRPr>
              </a:p>
            </p:txBody>
          </p:sp>
          <p:sp>
            <p:nvSpPr>
              <p:cNvPr id="64" name="Freeform 976"/>
              <p:cNvSpPr>
                <a:spLocks/>
              </p:cNvSpPr>
              <p:nvPr/>
            </p:nvSpPr>
            <p:spPr bwMode="auto">
              <a:xfrm>
                <a:off x="5305071" y="3073695"/>
                <a:ext cx="29944" cy="32534"/>
              </a:xfrm>
              <a:custGeom>
                <a:avLst/>
                <a:gdLst>
                  <a:gd name="T0" fmla="*/ 0 w 306"/>
                  <a:gd name="T1" fmla="*/ 3 h 240"/>
                  <a:gd name="T2" fmla="*/ 2 w 306"/>
                  <a:gd name="T3" fmla="*/ 3 h 240"/>
                  <a:gd name="T4" fmla="*/ 2 w 306"/>
                  <a:gd name="T5" fmla="*/ 3 h 240"/>
                  <a:gd name="T6" fmla="*/ 2 w 306"/>
                  <a:gd name="T7" fmla="*/ 0 h 240"/>
                  <a:gd name="T8" fmla="*/ 0 w 306"/>
                  <a:gd name="T9" fmla="*/ 3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65" name="AutoShape 977"/>
              <p:cNvSpPr>
                <a:spLocks noChangeArrowheads="1"/>
              </p:cNvSpPr>
              <p:nvPr/>
            </p:nvSpPr>
            <p:spPr bwMode="auto">
              <a:xfrm>
                <a:off x="5163053" y="3083618"/>
                <a:ext cx="146174" cy="24401"/>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nSpc>
                    <a:spcPct val="100000"/>
                  </a:lnSpc>
                  <a:spcBef>
                    <a:spcPct val="0"/>
                  </a:spcBef>
                  <a:buClrTx/>
                  <a:buSzTx/>
                  <a:buFontTx/>
                  <a:buNone/>
                </a:pPr>
                <a:endParaRPr lang="en-US" altLang="en-US" sz="1400">
                  <a:latin typeface="Arial" panose="020B0604020202020204" pitchFamily="34" charset="0"/>
                </a:endParaRPr>
              </a:p>
            </p:txBody>
          </p:sp>
          <p:sp>
            <p:nvSpPr>
              <p:cNvPr id="66" name="AutoShape 978"/>
              <p:cNvSpPr>
                <a:spLocks noChangeArrowheads="1"/>
              </p:cNvSpPr>
              <p:nvPr/>
            </p:nvSpPr>
            <p:spPr bwMode="auto">
              <a:xfrm>
                <a:off x="5171608" y="3089962"/>
                <a:ext cx="130285" cy="1285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nSpc>
                    <a:spcPct val="100000"/>
                  </a:lnSpc>
                  <a:spcBef>
                    <a:spcPct val="0"/>
                  </a:spcBef>
                  <a:buClrTx/>
                  <a:buSzTx/>
                  <a:buFontTx/>
                  <a:buNone/>
                </a:pPr>
                <a:endParaRPr lang="en-US" altLang="en-US" sz="1400">
                  <a:latin typeface="Arial" panose="020B0604020202020204" pitchFamily="34" charset="0"/>
                </a:endParaRPr>
              </a:p>
            </p:txBody>
          </p:sp>
          <p:sp>
            <p:nvSpPr>
              <p:cNvPr id="67" name="Oval 979"/>
              <p:cNvSpPr>
                <a:spLocks noChangeArrowheads="1"/>
              </p:cNvSpPr>
              <p:nvPr/>
            </p:nvSpPr>
            <p:spPr bwMode="auto">
              <a:xfrm>
                <a:off x="5183708" y="3035955"/>
                <a:ext cx="19433" cy="2309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nSpc>
                    <a:spcPct val="100000"/>
                  </a:lnSpc>
                  <a:spcBef>
                    <a:spcPct val="0"/>
                  </a:spcBef>
                  <a:buClrTx/>
                  <a:buSzTx/>
                  <a:buFontTx/>
                  <a:buNone/>
                </a:pPr>
                <a:endParaRPr lang="en-US" altLang="en-US" sz="1400">
                  <a:latin typeface="Arial" panose="020B0604020202020204" pitchFamily="34" charset="0"/>
                </a:endParaRPr>
              </a:p>
            </p:txBody>
          </p:sp>
          <p:sp>
            <p:nvSpPr>
              <p:cNvPr id="68" name="Oval 980"/>
              <p:cNvSpPr>
                <a:spLocks noChangeArrowheads="1"/>
              </p:cNvSpPr>
              <p:nvPr/>
            </p:nvSpPr>
            <p:spPr bwMode="auto">
              <a:xfrm>
                <a:off x="5205707" y="3035955"/>
                <a:ext cx="19433" cy="2309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gn="ctr" eaLnBrk="1" hangingPunct="1">
                  <a:lnSpc>
                    <a:spcPct val="100000"/>
                  </a:lnSpc>
                  <a:spcBef>
                    <a:spcPct val="0"/>
                  </a:spcBef>
                  <a:buClrTx/>
                  <a:buSzTx/>
                  <a:buFontTx/>
                  <a:buNone/>
                </a:pPr>
                <a:endParaRPr lang="en-US" altLang="en-US" sz="1400">
                  <a:solidFill>
                    <a:srgbClr val="FF0000"/>
                  </a:solidFill>
                  <a:latin typeface="Arial" panose="020B0604020202020204" pitchFamily="34" charset="0"/>
                </a:endParaRPr>
              </a:p>
            </p:txBody>
          </p:sp>
          <p:sp>
            <p:nvSpPr>
              <p:cNvPr id="69" name="Oval 981"/>
              <p:cNvSpPr>
                <a:spLocks noChangeArrowheads="1"/>
              </p:cNvSpPr>
              <p:nvPr/>
            </p:nvSpPr>
            <p:spPr bwMode="auto">
              <a:xfrm>
                <a:off x="5226362" y="3035955"/>
                <a:ext cx="19433" cy="2309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nSpc>
                    <a:spcPct val="100000"/>
                  </a:lnSpc>
                  <a:spcBef>
                    <a:spcPct val="0"/>
                  </a:spcBef>
                  <a:buClrTx/>
                  <a:buSzTx/>
                  <a:buFontTx/>
                  <a:buNone/>
                </a:pPr>
                <a:endParaRPr lang="en-US" altLang="en-US" sz="1400">
                  <a:latin typeface="Arial" panose="020B0604020202020204" pitchFamily="34" charset="0"/>
                </a:endParaRPr>
              </a:p>
            </p:txBody>
          </p:sp>
          <p:sp>
            <p:nvSpPr>
              <p:cNvPr id="70" name="Rectangle 982"/>
              <p:cNvSpPr>
                <a:spLocks noChangeArrowheads="1"/>
              </p:cNvSpPr>
              <p:nvPr/>
            </p:nvSpPr>
            <p:spPr bwMode="auto">
              <a:xfrm>
                <a:off x="5276350" y="2947299"/>
                <a:ext cx="9777" cy="123468"/>
              </a:xfrm>
              <a:prstGeom prst="rect">
                <a:avLst/>
              </a:prstGeom>
              <a:solidFill>
                <a:srgbClr val="292929"/>
              </a:solidFill>
              <a:ln w="9525">
                <a:solidFill>
                  <a:schemeClr val="tx1"/>
                </a:solidFill>
                <a:miter lim="800000"/>
                <a:headEnd/>
                <a:tailEnd/>
              </a:ln>
            </p:spPr>
            <p:txBody>
              <a:bodyPr wrap="none" anchor="ct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nSpc>
                    <a:spcPct val="100000"/>
                  </a:lnSpc>
                  <a:spcBef>
                    <a:spcPct val="0"/>
                  </a:spcBef>
                  <a:buClrTx/>
                  <a:buSzTx/>
                  <a:buFontTx/>
                  <a:buNone/>
                </a:pPr>
                <a:endParaRPr lang="en-US" altLang="en-US" sz="1400">
                  <a:latin typeface="Arial" panose="020B0604020202020204" pitchFamily="34" charset="0"/>
                </a:endParaRPr>
              </a:p>
            </p:txBody>
          </p:sp>
          <p:sp>
            <p:nvSpPr>
              <p:cNvPr id="71" name="Freeform 2"/>
              <p:cNvSpPr>
                <a:spLocks/>
              </p:cNvSpPr>
              <p:nvPr/>
            </p:nvSpPr>
            <p:spPr bwMode="auto">
              <a:xfrm>
                <a:off x="2853418" y="4466092"/>
                <a:ext cx="2074408" cy="560352"/>
              </a:xfrm>
              <a:custGeom>
                <a:avLst/>
                <a:gdLst>
                  <a:gd name="T0" fmla="*/ 2147483646 w 10001"/>
                  <a:gd name="T1" fmla="*/ 2147483646 h 10125"/>
                  <a:gd name="T2" fmla="*/ 2147483646 w 10001"/>
                  <a:gd name="T3" fmla="*/ 2147483646 h 10125"/>
                  <a:gd name="T4" fmla="*/ 2147483646 w 10001"/>
                  <a:gd name="T5" fmla="*/ 2147483646 h 10125"/>
                  <a:gd name="T6" fmla="*/ 2147483646 w 10001"/>
                  <a:gd name="T7" fmla="*/ 0 h 10125"/>
                  <a:gd name="T8" fmla="*/ 2147483646 w 10001"/>
                  <a:gd name="T9" fmla="*/ 2147483646 h 10125"/>
                  <a:gd name="T10" fmla="*/ 2147483646 w 10001"/>
                  <a:gd name="T11" fmla="*/ 2147483646 h 10125"/>
                  <a:gd name="T12" fmla="*/ 2147483646 w 10001"/>
                  <a:gd name="T13" fmla="*/ 2147483646 h 10125"/>
                  <a:gd name="T14" fmla="*/ 2147483646 w 10001"/>
                  <a:gd name="T15" fmla="*/ 2147483646 h 10125"/>
                  <a:gd name="T16" fmla="*/ 2147483646 w 10001"/>
                  <a:gd name="T17" fmla="*/ 2147483646 h 10125"/>
                  <a:gd name="T18" fmla="*/ 2147483646 w 10001"/>
                  <a:gd name="T19" fmla="*/ 2147483646 h 10125"/>
                  <a:gd name="T20" fmla="*/ 2147483646 w 10001"/>
                  <a:gd name="T21" fmla="*/ 2147483646 h 10125"/>
                  <a:gd name="T22" fmla="*/ 2147483646 w 10001"/>
                  <a:gd name="T23" fmla="*/ 2147483646 h 10125"/>
                  <a:gd name="T24" fmla="*/ 2147483646 w 10001"/>
                  <a:gd name="T25" fmla="*/ 2147483646 h 10125"/>
                  <a:gd name="T26" fmla="*/ 2147483646 w 10001"/>
                  <a:gd name="T27" fmla="*/ 2147483646 h 10125"/>
                  <a:gd name="T28" fmla="*/ 2147483646 w 10001"/>
                  <a:gd name="T29" fmla="*/ 2147483646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400"/>
              </a:p>
            </p:txBody>
          </p:sp>
          <p:cxnSp>
            <p:nvCxnSpPr>
              <p:cNvPr id="72" name="Straight Connector 71"/>
              <p:cNvCxnSpPr/>
              <p:nvPr/>
            </p:nvCxnSpPr>
            <p:spPr>
              <a:xfrm flipV="1">
                <a:off x="3198471" y="4556014"/>
                <a:ext cx="677841" cy="7856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3141235" y="4667706"/>
                <a:ext cx="1163532" cy="1779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147776" y="4730178"/>
                <a:ext cx="367948" cy="1646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3671897" y="4845655"/>
                <a:ext cx="642682" cy="492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4012044" y="4575891"/>
                <a:ext cx="544563" cy="7383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3643279" y="4667706"/>
                <a:ext cx="922322" cy="1779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4326844" y="4684744"/>
                <a:ext cx="303352" cy="1609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3885307" y="4556014"/>
                <a:ext cx="419460" cy="23947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bwMode="auto">
              <a:xfrm flipV="1">
                <a:off x="2303949" y="3178766"/>
                <a:ext cx="3094764" cy="33"/>
              </a:xfrm>
              <a:prstGeom prst="line">
                <a:avLst/>
              </a:prstGeom>
              <a:ln w="254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nvGrpSpPr>
              <p:cNvPr id="81" name="Group 401"/>
              <p:cNvGrpSpPr>
                <a:grpSpLocks/>
              </p:cNvGrpSpPr>
              <p:nvPr/>
            </p:nvGrpSpPr>
            <p:grpSpPr bwMode="auto">
              <a:xfrm>
                <a:off x="2773287" y="2781920"/>
                <a:ext cx="179854" cy="189308"/>
                <a:chOff x="2931664" y="3912603"/>
                <a:chExt cx="430450" cy="329314"/>
              </a:xfrm>
            </p:grpSpPr>
            <p:sp>
              <p:nvSpPr>
                <p:cNvPr id="338" name="Rectangle 337"/>
                <p:cNvSpPr/>
                <p:nvPr/>
              </p:nvSpPr>
              <p:spPr>
                <a:xfrm>
                  <a:off x="2937534" y="3912203"/>
                  <a:ext cx="424655" cy="329314"/>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339" name="Straight Connector 338"/>
                <p:cNvCxnSpPr/>
                <p:nvPr/>
              </p:nvCxnSpPr>
              <p:spPr>
                <a:xfrm>
                  <a:off x="2931664" y="4004411"/>
                  <a:ext cx="424654"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a:off x="2931664" y="4066980"/>
                  <a:ext cx="424654"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a:stCxn id="338" idx="2"/>
                </p:cNvCxnSpPr>
                <p:nvPr/>
              </p:nvCxnSpPr>
              <p:spPr>
                <a:xfrm flipH="1" flipV="1">
                  <a:off x="3148883" y="4004411"/>
                  <a:ext cx="0" cy="237106"/>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406"/>
              <p:cNvGrpSpPr>
                <a:grpSpLocks/>
              </p:cNvGrpSpPr>
              <p:nvPr/>
            </p:nvGrpSpPr>
            <p:grpSpPr bwMode="auto">
              <a:xfrm>
                <a:off x="3244566" y="2780743"/>
                <a:ext cx="180672" cy="189308"/>
                <a:chOff x="2931664" y="3912603"/>
                <a:chExt cx="430450" cy="329314"/>
              </a:xfrm>
            </p:grpSpPr>
            <p:sp>
              <p:nvSpPr>
                <p:cNvPr id="334" name="Rectangle 333"/>
                <p:cNvSpPr/>
                <p:nvPr/>
              </p:nvSpPr>
              <p:spPr>
                <a:xfrm>
                  <a:off x="2936779" y="3912603"/>
                  <a:ext cx="424681" cy="329314"/>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335" name="Straight Connector 334"/>
                <p:cNvCxnSpPr/>
                <p:nvPr/>
              </p:nvCxnSpPr>
              <p:spPr>
                <a:xfrm>
                  <a:off x="2930935" y="4004811"/>
                  <a:ext cx="424681"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a:off x="2930935" y="4067381"/>
                  <a:ext cx="424681"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2"/>
                </p:cNvCxnSpPr>
                <p:nvPr/>
              </p:nvCxnSpPr>
              <p:spPr>
                <a:xfrm flipH="1" flipV="1">
                  <a:off x="3147171" y="4004811"/>
                  <a:ext cx="1949" cy="237106"/>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83" name="Group 411"/>
              <p:cNvGrpSpPr>
                <a:grpSpLocks/>
              </p:cNvGrpSpPr>
              <p:nvPr/>
            </p:nvGrpSpPr>
            <p:grpSpPr bwMode="auto">
              <a:xfrm>
                <a:off x="3673763" y="2780743"/>
                <a:ext cx="180671" cy="189308"/>
                <a:chOff x="2931664" y="3912603"/>
                <a:chExt cx="430450" cy="329314"/>
              </a:xfrm>
            </p:grpSpPr>
            <p:sp>
              <p:nvSpPr>
                <p:cNvPr id="330" name="Rectangle 329"/>
                <p:cNvSpPr/>
                <p:nvPr/>
              </p:nvSpPr>
              <p:spPr>
                <a:xfrm>
                  <a:off x="2936958" y="3912603"/>
                  <a:ext cx="424682" cy="329314"/>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331" name="Straight Connector 330"/>
                <p:cNvCxnSpPr/>
                <p:nvPr/>
              </p:nvCxnSpPr>
              <p:spPr>
                <a:xfrm>
                  <a:off x="2931113" y="4004811"/>
                  <a:ext cx="424682"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p:nvCxnSpPr>
              <p:spPr>
                <a:xfrm>
                  <a:off x="2931113" y="4067381"/>
                  <a:ext cx="424682"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p:cNvCxnSpPr>
                  <a:stCxn id="330" idx="2"/>
                </p:cNvCxnSpPr>
                <p:nvPr/>
              </p:nvCxnSpPr>
              <p:spPr>
                <a:xfrm flipH="1" flipV="1">
                  <a:off x="3147351" y="4004811"/>
                  <a:ext cx="1947" cy="237106"/>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84" name="Group 416"/>
              <p:cNvGrpSpPr>
                <a:grpSpLocks/>
              </p:cNvGrpSpPr>
              <p:nvPr/>
            </p:nvGrpSpPr>
            <p:grpSpPr bwMode="auto">
              <a:xfrm>
                <a:off x="4287719" y="2782636"/>
                <a:ext cx="179854" cy="189308"/>
                <a:chOff x="2931664" y="3912603"/>
                <a:chExt cx="430450" cy="329314"/>
              </a:xfrm>
            </p:grpSpPr>
            <p:sp>
              <p:nvSpPr>
                <p:cNvPr id="326" name="Rectangle 325"/>
                <p:cNvSpPr/>
                <p:nvPr/>
              </p:nvSpPr>
              <p:spPr>
                <a:xfrm>
                  <a:off x="2937241" y="3912603"/>
                  <a:ext cx="424655" cy="329314"/>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327" name="Straight Connector 326"/>
                <p:cNvCxnSpPr/>
                <p:nvPr/>
              </p:nvCxnSpPr>
              <p:spPr>
                <a:xfrm>
                  <a:off x="2931371" y="4004811"/>
                  <a:ext cx="424654"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a:off x="2931371" y="4067381"/>
                  <a:ext cx="424654"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29" name="Straight Connector 328"/>
                <p:cNvCxnSpPr>
                  <a:stCxn id="326" idx="2"/>
                </p:cNvCxnSpPr>
                <p:nvPr/>
              </p:nvCxnSpPr>
              <p:spPr>
                <a:xfrm flipH="1" flipV="1">
                  <a:off x="3148590" y="4004811"/>
                  <a:ext cx="0" cy="237106"/>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421"/>
              <p:cNvGrpSpPr>
                <a:grpSpLocks/>
              </p:cNvGrpSpPr>
              <p:nvPr/>
            </p:nvGrpSpPr>
            <p:grpSpPr bwMode="auto">
              <a:xfrm>
                <a:off x="4805209" y="2780743"/>
                <a:ext cx="180671" cy="189308"/>
                <a:chOff x="2931664" y="3912603"/>
                <a:chExt cx="430450" cy="329314"/>
              </a:xfrm>
            </p:grpSpPr>
            <p:sp>
              <p:nvSpPr>
                <p:cNvPr id="322" name="Rectangle 321"/>
                <p:cNvSpPr/>
                <p:nvPr/>
              </p:nvSpPr>
              <p:spPr>
                <a:xfrm>
                  <a:off x="2937432" y="3912603"/>
                  <a:ext cx="424682" cy="329314"/>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323" name="Straight Connector 322"/>
                <p:cNvCxnSpPr/>
                <p:nvPr/>
              </p:nvCxnSpPr>
              <p:spPr>
                <a:xfrm>
                  <a:off x="2931587" y="4004811"/>
                  <a:ext cx="424682"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p:nvCxnSpPr>
              <p:spPr>
                <a:xfrm>
                  <a:off x="2931587" y="4067381"/>
                  <a:ext cx="424682"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p:cNvCxnSpPr>
                  <a:stCxn id="322" idx="2"/>
                </p:cNvCxnSpPr>
                <p:nvPr/>
              </p:nvCxnSpPr>
              <p:spPr>
                <a:xfrm flipH="1" flipV="1">
                  <a:off x="3147825" y="4004811"/>
                  <a:ext cx="1947" cy="237106"/>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sp>
            <p:nvSpPr>
              <p:cNvPr id="86" name="Freeform 85"/>
              <p:cNvSpPr/>
              <p:nvPr/>
            </p:nvSpPr>
            <p:spPr bwMode="auto">
              <a:xfrm>
                <a:off x="2484652" y="4216206"/>
                <a:ext cx="659853" cy="452446"/>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325315"/>
                  <a:gd name="connsiteY0" fmla="*/ 1160935 h 1160935"/>
                  <a:gd name="connsiteX1" fmla="*/ 0 w 1325315"/>
                  <a:gd name="connsiteY1" fmla="*/ 0 h 1160935"/>
                  <a:gd name="connsiteX2" fmla="*/ 1040633 w 1325315"/>
                  <a:gd name="connsiteY2" fmla="*/ 16785 h 1160935"/>
                  <a:gd name="connsiteX3" fmla="*/ 1214315 w 1325315"/>
                  <a:gd name="connsiteY3" fmla="*/ 1064597 h 1160935"/>
                  <a:gd name="connsiteX4" fmla="*/ 448507 w 1325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340486"/>
                  <a:gd name="connsiteY0" fmla="*/ 921649 h 921649"/>
                  <a:gd name="connsiteX1" fmla="*/ 0 w 1340486"/>
                  <a:gd name="connsiteY1" fmla="*/ 51716 h 921649"/>
                  <a:gd name="connsiteX2" fmla="*/ 1059218 w 1340486"/>
                  <a:gd name="connsiteY2" fmla="*/ 355 h 921649"/>
                  <a:gd name="connsiteX3" fmla="*/ 1340486 w 1340486"/>
                  <a:gd name="connsiteY3" fmla="*/ 709789 h 921649"/>
                  <a:gd name="connsiteX4" fmla="*/ 1060159 w 1340486"/>
                  <a:gd name="connsiteY4" fmla="*/ 921649 h 921649"/>
                  <a:gd name="connsiteX0" fmla="*/ 1060159 w 1340486"/>
                  <a:gd name="connsiteY0" fmla="*/ 921649 h 921649"/>
                  <a:gd name="connsiteX1" fmla="*/ 0 w 1340486"/>
                  <a:gd name="connsiteY1" fmla="*/ 51716 h 921649"/>
                  <a:gd name="connsiteX2" fmla="*/ 1059218 w 1340486"/>
                  <a:gd name="connsiteY2" fmla="*/ 355 h 921649"/>
                  <a:gd name="connsiteX3" fmla="*/ 1340486 w 1340486"/>
                  <a:gd name="connsiteY3" fmla="*/ 709789 h 921649"/>
                  <a:gd name="connsiteX4" fmla="*/ 1060159 w 1340486"/>
                  <a:gd name="connsiteY4" fmla="*/ 921649 h 921649"/>
                  <a:gd name="connsiteX0" fmla="*/ 1060159 w 1340486"/>
                  <a:gd name="connsiteY0" fmla="*/ 921649 h 921649"/>
                  <a:gd name="connsiteX1" fmla="*/ 0 w 1340486"/>
                  <a:gd name="connsiteY1" fmla="*/ 51716 h 921649"/>
                  <a:gd name="connsiteX2" fmla="*/ 1059218 w 1340486"/>
                  <a:gd name="connsiteY2" fmla="*/ 355 h 921649"/>
                  <a:gd name="connsiteX3" fmla="*/ 1340486 w 1340486"/>
                  <a:gd name="connsiteY3" fmla="*/ 709789 h 921649"/>
                  <a:gd name="connsiteX4" fmla="*/ 1060159 w 1340486"/>
                  <a:gd name="connsiteY4" fmla="*/ 921649 h 921649"/>
                  <a:gd name="connsiteX0" fmla="*/ 1025166 w 1340486"/>
                  <a:gd name="connsiteY0" fmla="*/ 746482 h 746482"/>
                  <a:gd name="connsiteX1" fmla="*/ 0 w 1340486"/>
                  <a:gd name="connsiteY1" fmla="*/ 51716 h 746482"/>
                  <a:gd name="connsiteX2" fmla="*/ 1059218 w 1340486"/>
                  <a:gd name="connsiteY2" fmla="*/ 355 h 746482"/>
                  <a:gd name="connsiteX3" fmla="*/ 1340486 w 1340486"/>
                  <a:gd name="connsiteY3" fmla="*/ 709789 h 746482"/>
                  <a:gd name="connsiteX4" fmla="*/ 1025166 w 1340486"/>
                  <a:gd name="connsiteY4" fmla="*/ 746482 h 746482"/>
                  <a:gd name="connsiteX0" fmla="*/ 1025166 w 1340486"/>
                  <a:gd name="connsiteY0" fmla="*/ 746482 h 746482"/>
                  <a:gd name="connsiteX1" fmla="*/ 0 w 1340486"/>
                  <a:gd name="connsiteY1" fmla="*/ 51716 h 746482"/>
                  <a:gd name="connsiteX2" fmla="*/ 1059218 w 1340486"/>
                  <a:gd name="connsiteY2" fmla="*/ 355 h 746482"/>
                  <a:gd name="connsiteX3" fmla="*/ 1340486 w 1340486"/>
                  <a:gd name="connsiteY3" fmla="*/ 709789 h 746482"/>
                  <a:gd name="connsiteX4" fmla="*/ 1025166 w 1340486"/>
                  <a:gd name="connsiteY4" fmla="*/ 746482 h 746482"/>
                  <a:gd name="connsiteX0" fmla="*/ 965179 w 1280499"/>
                  <a:gd name="connsiteY0" fmla="*/ 759828 h 759828"/>
                  <a:gd name="connsiteX1" fmla="*/ 0 w 1280499"/>
                  <a:gd name="connsiteY1" fmla="*/ 0 h 759828"/>
                  <a:gd name="connsiteX2" fmla="*/ 999231 w 1280499"/>
                  <a:gd name="connsiteY2" fmla="*/ 13701 h 759828"/>
                  <a:gd name="connsiteX3" fmla="*/ 1280499 w 1280499"/>
                  <a:gd name="connsiteY3" fmla="*/ 723135 h 759828"/>
                  <a:gd name="connsiteX4" fmla="*/ 965179 w 1280499"/>
                  <a:gd name="connsiteY4" fmla="*/ 759828 h 759828"/>
                  <a:gd name="connsiteX0" fmla="*/ 965179 w 1280499"/>
                  <a:gd name="connsiteY0" fmla="*/ 759828 h 759828"/>
                  <a:gd name="connsiteX1" fmla="*/ 0 w 1280499"/>
                  <a:gd name="connsiteY1" fmla="*/ 0 h 759828"/>
                  <a:gd name="connsiteX2" fmla="*/ 999231 w 1280499"/>
                  <a:gd name="connsiteY2" fmla="*/ 13701 h 759828"/>
                  <a:gd name="connsiteX3" fmla="*/ 1280499 w 1280499"/>
                  <a:gd name="connsiteY3" fmla="*/ 723135 h 759828"/>
                  <a:gd name="connsiteX4" fmla="*/ 965179 w 1280499"/>
                  <a:gd name="connsiteY4" fmla="*/ 759828 h 75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499" h="759828">
                    <a:moveTo>
                      <a:pt x="965179" y="759828"/>
                    </a:moveTo>
                    <a:cubicBezTo>
                      <a:pt x="301565" y="231725"/>
                      <a:pt x="628999" y="498939"/>
                      <a:pt x="0" y="0"/>
                    </a:cubicBezTo>
                    <a:lnTo>
                      <a:pt x="999231" y="13701"/>
                    </a:lnTo>
                    <a:cubicBezTo>
                      <a:pt x="1112985" y="379881"/>
                      <a:pt x="1055867" y="236107"/>
                      <a:pt x="1280499" y="723135"/>
                    </a:cubicBezTo>
                    <a:cubicBezTo>
                      <a:pt x="1186079" y="728668"/>
                      <a:pt x="1127207" y="701414"/>
                      <a:pt x="965179" y="759828"/>
                    </a:cubicBezTo>
                    <a:close/>
                  </a:path>
                </a:pathLst>
              </a:custGeom>
              <a:gradFill>
                <a:gsLst>
                  <a:gs pos="0">
                    <a:schemeClr val="bg1">
                      <a:lumMod val="9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87" name="Freeform 86"/>
              <p:cNvSpPr/>
              <p:nvPr/>
            </p:nvSpPr>
            <p:spPr bwMode="auto">
              <a:xfrm>
                <a:off x="4712781" y="4274891"/>
                <a:ext cx="445625" cy="330343"/>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23004 w 954755"/>
                  <a:gd name="connsiteY0" fmla="*/ 943771 h 976186"/>
                  <a:gd name="connsiteX1" fmla="*/ 455145 w 954755"/>
                  <a:gd name="connsiteY1" fmla="*/ 11688 h 976186"/>
                  <a:gd name="connsiteX2" fmla="*/ 954755 w 954755"/>
                  <a:gd name="connsiteY2" fmla="*/ 0 h 976186"/>
                  <a:gd name="connsiteX3" fmla="*/ 728484 w 954755"/>
                  <a:gd name="connsiteY3" fmla="*/ 976186 h 976186"/>
                  <a:gd name="connsiteX4" fmla="*/ 23004 w 954755"/>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56363"/>
                  <a:gd name="connsiteY0" fmla="*/ 932083 h 954654"/>
                  <a:gd name="connsiteX1" fmla="*/ 432141 w 956363"/>
                  <a:gd name="connsiteY1" fmla="*/ 0 h 954654"/>
                  <a:gd name="connsiteX2" fmla="*/ 956363 w 956363"/>
                  <a:gd name="connsiteY2" fmla="*/ 12924 h 954654"/>
                  <a:gd name="connsiteX3" fmla="*/ 183705 w 956363"/>
                  <a:gd name="connsiteY3" fmla="*/ 954654 h 954654"/>
                  <a:gd name="connsiteX4" fmla="*/ 0 w 956363"/>
                  <a:gd name="connsiteY4" fmla="*/ 932083 h 954654"/>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1011379"/>
                  <a:gd name="connsiteY0" fmla="*/ 605727 h 758185"/>
                  <a:gd name="connsiteX1" fmla="*/ 490915 w 1011379"/>
                  <a:gd name="connsiteY1" fmla="*/ 13939 h 758185"/>
                  <a:gd name="connsiteX2" fmla="*/ 1011379 w 1011379"/>
                  <a:gd name="connsiteY2" fmla="*/ 563 h 758185"/>
                  <a:gd name="connsiteX3" fmla="*/ 268780 w 1011379"/>
                  <a:gd name="connsiteY3" fmla="*/ 758185 h 758185"/>
                  <a:gd name="connsiteX4" fmla="*/ 0 w 1011379"/>
                  <a:gd name="connsiteY4" fmla="*/ 605727 h 758185"/>
                  <a:gd name="connsiteX0" fmla="*/ 0 w 1011379"/>
                  <a:gd name="connsiteY0" fmla="*/ 605727 h 648280"/>
                  <a:gd name="connsiteX1" fmla="*/ 490915 w 1011379"/>
                  <a:gd name="connsiteY1" fmla="*/ 13939 h 648280"/>
                  <a:gd name="connsiteX2" fmla="*/ 1011379 w 1011379"/>
                  <a:gd name="connsiteY2" fmla="*/ 563 h 648280"/>
                  <a:gd name="connsiteX3" fmla="*/ 198718 w 1011379"/>
                  <a:gd name="connsiteY3" fmla="*/ 648280 h 648280"/>
                  <a:gd name="connsiteX4" fmla="*/ 0 w 1011379"/>
                  <a:gd name="connsiteY4" fmla="*/ 605727 h 648280"/>
                  <a:gd name="connsiteX0" fmla="*/ 0 w 1011379"/>
                  <a:gd name="connsiteY0" fmla="*/ 605727 h 648280"/>
                  <a:gd name="connsiteX1" fmla="*/ 490915 w 1011379"/>
                  <a:gd name="connsiteY1" fmla="*/ 13939 h 648280"/>
                  <a:gd name="connsiteX2" fmla="*/ 1011379 w 1011379"/>
                  <a:gd name="connsiteY2" fmla="*/ 563 h 648280"/>
                  <a:gd name="connsiteX3" fmla="*/ 198718 w 1011379"/>
                  <a:gd name="connsiteY3" fmla="*/ 648280 h 648280"/>
                  <a:gd name="connsiteX4" fmla="*/ 0 w 1011379"/>
                  <a:gd name="connsiteY4" fmla="*/ 605727 h 648280"/>
                  <a:gd name="connsiteX0" fmla="*/ 0 w 1011379"/>
                  <a:gd name="connsiteY0" fmla="*/ 605727 h 648280"/>
                  <a:gd name="connsiteX1" fmla="*/ 490915 w 1011379"/>
                  <a:gd name="connsiteY1" fmla="*/ 13939 h 648280"/>
                  <a:gd name="connsiteX2" fmla="*/ 1011379 w 1011379"/>
                  <a:gd name="connsiteY2" fmla="*/ 563 h 648280"/>
                  <a:gd name="connsiteX3" fmla="*/ 198718 w 1011379"/>
                  <a:gd name="connsiteY3" fmla="*/ 648280 h 648280"/>
                  <a:gd name="connsiteX4" fmla="*/ 0 w 1011379"/>
                  <a:gd name="connsiteY4" fmla="*/ 605727 h 648280"/>
                  <a:gd name="connsiteX0" fmla="*/ 0 w 1011379"/>
                  <a:gd name="connsiteY0" fmla="*/ 605727 h 605727"/>
                  <a:gd name="connsiteX1" fmla="*/ 490915 w 1011379"/>
                  <a:gd name="connsiteY1" fmla="*/ 13939 h 605727"/>
                  <a:gd name="connsiteX2" fmla="*/ 1011379 w 1011379"/>
                  <a:gd name="connsiteY2" fmla="*/ 563 h 605727"/>
                  <a:gd name="connsiteX3" fmla="*/ 318823 w 1011379"/>
                  <a:gd name="connsiteY3" fmla="*/ 553361 h 605727"/>
                  <a:gd name="connsiteX4" fmla="*/ 0 w 1011379"/>
                  <a:gd name="connsiteY4" fmla="*/ 605727 h 605727"/>
                  <a:gd name="connsiteX0" fmla="*/ 0 w 866251"/>
                  <a:gd name="connsiteY0" fmla="*/ 540783 h 553361"/>
                  <a:gd name="connsiteX1" fmla="*/ 345787 w 866251"/>
                  <a:gd name="connsiteY1" fmla="*/ 13939 h 553361"/>
                  <a:gd name="connsiteX2" fmla="*/ 866251 w 866251"/>
                  <a:gd name="connsiteY2" fmla="*/ 563 h 553361"/>
                  <a:gd name="connsiteX3" fmla="*/ 173695 w 866251"/>
                  <a:gd name="connsiteY3" fmla="*/ 553361 h 553361"/>
                  <a:gd name="connsiteX4" fmla="*/ 0 w 866251"/>
                  <a:gd name="connsiteY4" fmla="*/ 540783 h 553361"/>
                  <a:gd name="connsiteX0" fmla="*/ 0 w 866251"/>
                  <a:gd name="connsiteY0" fmla="*/ 540783 h 553361"/>
                  <a:gd name="connsiteX1" fmla="*/ 345787 w 866251"/>
                  <a:gd name="connsiteY1" fmla="*/ 13939 h 553361"/>
                  <a:gd name="connsiteX2" fmla="*/ 866251 w 866251"/>
                  <a:gd name="connsiteY2" fmla="*/ 563 h 553361"/>
                  <a:gd name="connsiteX3" fmla="*/ 173695 w 866251"/>
                  <a:gd name="connsiteY3" fmla="*/ 553361 h 553361"/>
                  <a:gd name="connsiteX4" fmla="*/ 0 w 866251"/>
                  <a:gd name="connsiteY4" fmla="*/ 540783 h 553361"/>
                  <a:gd name="connsiteX0" fmla="*/ 0 w 866251"/>
                  <a:gd name="connsiteY0" fmla="*/ 540783 h 553361"/>
                  <a:gd name="connsiteX1" fmla="*/ 345787 w 866251"/>
                  <a:gd name="connsiteY1" fmla="*/ 13939 h 553361"/>
                  <a:gd name="connsiteX2" fmla="*/ 866251 w 866251"/>
                  <a:gd name="connsiteY2" fmla="*/ 563 h 553361"/>
                  <a:gd name="connsiteX3" fmla="*/ 173695 w 866251"/>
                  <a:gd name="connsiteY3" fmla="*/ 553361 h 553361"/>
                  <a:gd name="connsiteX4" fmla="*/ 0 w 866251"/>
                  <a:gd name="connsiteY4" fmla="*/ 540783 h 55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251" h="553361">
                    <a:moveTo>
                      <a:pt x="0" y="540783"/>
                    </a:moveTo>
                    <a:cubicBezTo>
                      <a:pt x="274887" y="134762"/>
                      <a:pt x="159176" y="337938"/>
                      <a:pt x="345787" y="13939"/>
                    </a:cubicBezTo>
                    <a:cubicBezTo>
                      <a:pt x="520528" y="18247"/>
                      <a:pt x="691510" y="-3745"/>
                      <a:pt x="866251" y="563"/>
                    </a:cubicBezTo>
                    <a:cubicBezTo>
                      <a:pt x="252709" y="502795"/>
                      <a:pt x="640047" y="209256"/>
                      <a:pt x="173695" y="553361"/>
                    </a:cubicBezTo>
                    <a:cubicBezTo>
                      <a:pt x="39410" y="524725"/>
                      <a:pt x="196198" y="539317"/>
                      <a:pt x="0" y="540783"/>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88" name="Freeform 87"/>
              <p:cNvSpPr/>
              <p:nvPr/>
            </p:nvSpPr>
            <p:spPr bwMode="auto">
              <a:xfrm>
                <a:off x="4287596" y="4287196"/>
                <a:ext cx="348324" cy="534795"/>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27977 w 802211"/>
                  <a:gd name="connsiteY0" fmla="*/ 815791 h 976186"/>
                  <a:gd name="connsiteX1" fmla="*/ 302601 w 802211"/>
                  <a:gd name="connsiteY1" fmla="*/ 11688 h 976186"/>
                  <a:gd name="connsiteX2" fmla="*/ 802211 w 802211"/>
                  <a:gd name="connsiteY2" fmla="*/ 0 h 976186"/>
                  <a:gd name="connsiteX3" fmla="*/ 575940 w 802211"/>
                  <a:gd name="connsiteY3" fmla="*/ 976186 h 976186"/>
                  <a:gd name="connsiteX4" fmla="*/ 27977 w 802211"/>
                  <a:gd name="connsiteY4" fmla="*/ 815791 h 976186"/>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28714 h 828714"/>
                  <a:gd name="connsiteX1" fmla="*/ 302601 w 802211"/>
                  <a:gd name="connsiteY1" fmla="*/ 0 h 828714"/>
                  <a:gd name="connsiteX2" fmla="*/ 802211 w 802211"/>
                  <a:gd name="connsiteY2" fmla="*/ 12923 h 828714"/>
                  <a:gd name="connsiteX3" fmla="*/ 236294 w 802211"/>
                  <a:gd name="connsiteY3" fmla="*/ 821751 h 828714"/>
                  <a:gd name="connsiteX4" fmla="*/ 27977 w 802211"/>
                  <a:gd name="connsiteY4" fmla="*/ 828714 h 828714"/>
                  <a:gd name="connsiteX0" fmla="*/ 56213 w 830447"/>
                  <a:gd name="connsiteY0" fmla="*/ 828714 h 828714"/>
                  <a:gd name="connsiteX1" fmla="*/ 330837 w 830447"/>
                  <a:gd name="connsiteY1" fmla="*/ 0 h 828714"/>
                  <a:gd name="connsiteX2" fmla="*/ 830447 w 830447"/>
                  <a:gd name="connsiteY2" fmla="*/ 12923 h 828714"/>
                  <a:gd name="connsiteX3" fmla="*/ 264530 w 830447"/>
                  <a:gd name="connsiteY3" fmla="*/ 821751 h 828714"/>
                  <a:gd name="connsiteX4" fmla="*/ 56213 w 830447"/>
                  <a:gd name="connsiteY4" fmla="*/ 828714 h 828714"/>
                  <a:gd name="connsiteX0" fmla="*/ 64130 w 789139"/>
                  <a:gd name="connsiteY0" fmla="*/ 794258 h 821751"/>
                  <a:gd name="connsiteX1" fmla="*/ 289529 w 789139"/>
                  <a:gd name="connsiteY1" fmla="*/ 0 h 821751"/>
                  <a:gd name="connsiteX2" fmla="*/ 789139 w 789139"/>
                  <a:gd name="connsiteY2" fmla="*/ 12923 h 821751"/>
                  <a:gd name="connsiteX3" fmla="*/ 223222 w 789139"/>
                  <a:gd name="connsiteY3" fmla="*/ 821751 h 821751"/>
                  <a:gd name="connsiteX4" fmla="*/ 64130 w 789139"/>
                  <a:gd name="connsiteY4" fmla="*/ 794258 h 821751"/>
                  <a:gd name="connsiteX0" fmla="*/ 0 w 725009"/>
                  <a:gd name="connsiteY0" fmla="*/ 794258 h 821751"/>
                  <a:gd name="connsiteX1" fmla="*/ 225399 w 725009"/>
                  <a:gd name="connsiteY1" fmla="*/ 0 h 821751"/>
                  <a:gd name="connsiteX2" fmla="*/ 725009 w 725009"/>
                  <a:gd name="connsiteY2" fmla="*/ 12923 h 821751"/>
                  <a:gd name="connsiteX3" fmla="*/ 159092 w 725009"/>
                  <a:gd name="connsiteY3" fmla="*/ 821751 h 821751"/>
                  <a:gd name="connsiteX4" fmla="*/ 0 w 725009"/>
                  <a:gd name="connsiteY4" fmla="*/ 794258 h 821751"/>
                  <a:gd name="connsiteX0" fmla="*/ 0 w 725009"/>
                  <a:gd name="connsiteY0" fmla="*/ 1203768 h 1231261"/>
                  <a:gd name="connsiteX1" fmla="*/ 225399 w 725009"/>
                  <a:gd name="connsiteY1" fmla="*/ 0 h 1231261"/>
                  <a:gd name="connsiteX2" fmla="*/ 725009 w 725009"/>
                  <a:gd name="connsiteY2" fmla="*/ 422433 h 1231261"/>
                  <a:gd name="connsiteX3" fmla="*/ 159092 w 725009"/>
                  <a:gd name="connsiteY3" fmla="*/ 1231261 h 1231261"/>
                  <a:gd name="connsiteX4" fmla="*/ 0 w 725009"/>
                  <a:gd name="connsiteY4" fmla="*/ 1203768 h 1231261"/>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497"/>
                  <a:gd name="connsiteY0" fmla="*/ 1279028 h 1306521"/>
                  <a:gd name="connsiteX1" fmla="*/ 225399 w 725497"/>
                  <a:gd name="connsiteY1" fmla="*/ 75260 h 1306521"/>
                  <a:gd name="connsiteX2" fmla="*/ 396193 w 725497"/>
                  <a:gd name="connsiteY2" fmla="*/ 156799 h 1306521"/>
                  <a:gd name="connsiteX3" fmla="*/ 725009 w 725497"/>
                  <a:gd name="connsiteY3" fmla="*/ 205042 h 1306521"/>
                  <a:gd name="connsiteX4" fmla="*/ 159092 w 725497"/>
                  <a:gd name="connsiteY4" fmla="*/ 1306521 h 1306521"/>
                  <a:gd name="connsiteX5" fmla="*/ 0 w 725497"/>
                  <a:gd name="connsiteY5" fmla="*/ 1279028 h 1306521"/>
                  <a:gd name="connsiteX0" fmla="*/ 0 w 725239"/>
                  <a:gd name="connsiteY0" fmla="*/ 1295668 h 1323161"/>
                  <a:gd name="connsiteX1" fmla="*/ 225399 w 725239"/>
                  <a:gd name="connsiteY1" fmla="*/ 91900 h 1323161"/>
                  <a:gd name="connsiteX2" fmla="*/ 725009 w 725239"/>
                  <a:gd name="connsiteY2" fmla="*/ 221682 h 1323161"/>
                  <a:gd name="connsiteX3" fmla="*/ 159092 w 725239"/>
                  <a:gd name="connsiteY3" fmla="*/ 1323161 h 1323161"/>
                  <a:gd name="connsiteX4" fmla="*/ 0 w 725239"/>
                  <a:gd name="connsiteY4" fmla="*/ 1295668 h 1323161"/>
                  <a:gd name="connsiteX0" fmla="*/ 0 w 725221"/>
                  <a:gd name="connsiteY0" fmla="*/ 1210552 h 1238045"/>
                  <a:gd name="connsiteX1" fmla="*/ 191583 w 725221"/>
                  <a:gd name="connsiteY1" fmla="*/ 153319 h 1238045"/>
                  <a:gd name="connsiteX2" fmla="*/ 725009 w 725221"/>
                  <a:gd name="connsiteY2" fmla="*/ 136566 h 1238045"/>
                  <a:gd name="connsiteX3" fmla="*/ 159092 w 725221"/>
                  <a:gd name="connsiteY3" fmla="*/ 1238045 h 1238045"/>
                  <a:gd name="connsiteX4" fmla="*/ 0 w 725221"/>
                  <a:gd name="connsiteY4" fmla="*/ 1210552 h 1238045"/>
                  <a:gd name="connsiteX0" fmla="*/ 0 w 725305"/>
                  <a:gd name="connsiteY0" fmla="*/ 1158512 h 1186005"/>
                  <a:gd name="connsiteX1" fmla="*/ 191583 w 725305"/>
                  <a:gd name="connsiteY1" fmla="*/ 101279 h 1186005"/>
                  <a:gd name="connsiteX2" fmla="*/ 725009 w 725305"/>
                  <a:gd name="connsiteY2" fmla="*/ 84526 h 1186005"/>
                  <a:gd name="connsiteX3" fmla="*/ 159092 w 725305"/>
                  <a:gd name="connsiteY3" fmla="*/ 1186005 h 1186005"/>
                  <a:gd name="connsiteX4" fmla="*/ 0 w 725305"/>
                  <a:gd name="connsiteY4" fmla="*/ 1158512 h 1186005"/>
                  <a:gd name="connsiteX0" fmla="*/ 0 w 725009"/>
                  <a:gd name="connsiteY0" fmla="*/ 1073986 h 1101479"/>
                  <a:gd name="connsiteX1" fmla="*/ 191583 w 725009"/>
                  <a:gd name="connsiteY1" fmla="*/ 16753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074607"/>
                  <a:gd name="connsiteX1" fmla="*/ 206612 w 725009"/>
                  <a:gd name="connsiteY1" fmla="*/ 1724 h 1074607"/>
                  <a:gd name="connsiteX2" fmla="*/ 725009 w 725009"/>
                  <a:gd name="connsiteY2" fmla="*/ 0 h 1074607"/>
                  <a:gd name="connsiteX3" fmla="*/ 229048 w 725009"/>
                  <a:gd name="connsiteY3" fmla="*/ 886531 h 1074607"/>
                  <a:gd name="connsiteX4" fmla="*/ 0 w 725009"/>
                  <a:gd name="connsiteY4" fmla="*/ 1073986 h 1074607"/>
                  <a:gd name="connsiteX0" fmla="*/ 0 w 725009"/>
                  <a:gd name="connsiteY0" fmla="*/ 1073986 h 1074607"/>
                  <a:gd name="connsiteX1" fmla="*/ 206612 w 725009"/>
                  <a:gd name="connsiteY1" fmla="*/ 1724 h 1074607"/>
                  <a:gd name="connsiteX2" fmla="*/ 725009 w 725009"/>
                  <a:gd name="connsiteY2" fmla="*/ 0 h 1074607"/>
                  <a:gd name="connsiteX3" fmla="*/ 229048 w 725009"/>
                  <a:gd name="connsiteY3" fmla="*/ 886531 h 1074607"/>
                  <a:gd name="connsiteX4" fmla="*/ 0 w 725009"/>
                  <a:gd name="connsiteY4" fmla="*/ 1073986 h 1074607"/>
                  <a:gd name="connsiteX0" fmla="*/ 0 w 675040"/>
                  <a:gd name="connsiteY0" fmla="*/ 894029 h 896577"/>
                  <a:gd name="connsiteX1" fmla="*/ 156643 w 675040"/>
                  <a:gd name="connsiteY1" fmla="*/ 1724 h 896577"/>
                  <a:gd name="connsiteX2" fmla="*/ 675040 w 675040"/>
                  <a:gd name="connsiteY2" fmla="*/ 0 h 896577"/>
                  <a:gd name="connsiteX3" fmla="*/ 179079 w 675040"/>
                  <a:gd name="connsiteY3" fmla="*/ 886531 h 896577"/>
                  <a:gd name="connsiteX4" fmla="*/ 0 w 675040"/>
                  <a:gd name="connsiteY4" fmla="*/ 894029 h 896577"/>
                  <a:gd name="connsiteX0" fmla="*/ 0 w 675040"/>
                  <a:gd name="connsiteY0" fmla="*/ 894029 h 896577"/>
                  <a:gd name="connsiteX1" fmla="*/ 186623 w 675040"/>
                  <a:gd name="connsiteY1" fmla="*/ 1724 h 896577"/>
                  <a:gd name="connsiteX2" fmla="*/ 675040 w 675040"/>
                  <a:gd name="connsiteY2" fmla="*/ 0 h 896577"/>
                  <a:gd name="connsiteX3" fmla="*/ 179079 w 675040"/>
                  <a:gd name="connsiteY3" fmla="*/ 886531 h 896577"/>
                  <a:gd name="connsiteX4" fmla="*/ 0 w 675040"/>
                  <a:gd name="connsiteY4" fmla="*/ 894029 h 896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40" h="896577">
                    <a:moveTo>
                      <a:pt x="0" y="894029"/>
                    </a:moveTo>
                    <a:cubicBezTo>
                      <a:pt x="95638" y="409857"/>
                      <a:pt x="76811" y="618448"/>
                      <a:pt x="186623" y="1724"/>
                    </a:cubicBezTo>
                    <a:cubicBezTo>
                      <a:pt x="431451" y="14348"/>
                      <a:pt x="449377" y="35256"/>
                      <a:pt x="675040" y="0"/>
                    </a:cubicBezTo>
                    <a:cubicBezTo>
                      <a:pt x="276172" y="749497"/>
                      <a:pt x="462801" y="344746"/>
                      <a:pt x="179079" y="886531"/>
                    </a:cubicBezTo>
                    <a:cubicBezTo>
                      <a:pt x="44794" y="857895"/>
                      <a:pt x="92525" y="908114"/>
                      <a:pt x="0" y="894029"/>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89" name="Freeform 88"/>
              <p:cNvSpPr/>
              <p:nvPr/>
            </p:nvSpPr>
            <p:spPr bwMode="auto">
              <a:xfrm>
                <a:off x="3753663" y="4299501"/>
                <a:ext cx="264922" cy="239475"/>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503138"/>
                  <a:gd name="connsiteY0" fmla="*/ 961687 h 964568"/>
                  <a:gd name="connsiteX1" fmla="*/ 0 w 503138"/>
                  <a:gd name="connsiteY1" fmla="*/ 70 h 964568"/>
                  <a:gd name="connsiteX2" fmla="*/ 503138 w 503138"/>
                  <a:gd name="connsiteY2" fmla="*/ 154187 h 964568"/>
                  <a:gd name="connsiteX3" fmla="*/ 273339 w 503138"/>
                  <a:gd name="connsiteY3" fmla="*/ 964568 h 964568"/>
                  <a:gd name="connsiteX4" fmla="*/ 197928 w 503138"/>
                  <a:gd name="connsiteY4" fmla="*/ 961687 h 964568"/>
                  <a:gd name="connsiteX0" fmla="*/ 201456 w 506666"/>
                  <a:gd name="connsiteY0" fmla="*/ 807500 h 810381"/>
                  <a:gd name="connsiteX1" fmla="*/ 0 w 506666"/>
                  <a:gd name="connsiteY1" fmla="*/ 15216 h 810381"/>
                  <a:gd name="connsiteX2" fmla="*/ 506666 w 506666"/>
                  <a:gd name="connsiteY2" fmla="*/ 0 h 810381"/>
                  <a:gd name="connsiteX3" fmla="*/ 276867 w 506666"/>
                  <a:gd name="connsiteY3" fmla="*/ 810381 h 810381"/>
                  <a:gd name="connsiteX4" fmla="*/ 201456 w 506666"/>
                  <a:gd name="connsiteY4" fmla="*/ 807500 h 810381"/>
                  <a:gd name="connsiteX0" fmla="*/ 201456 w 506666"/>
                  <a:gd name="connsiteY0" fmla="*/ 807500 h 811593"/>
                  <a:gd name="connsiteX1" fmla="*/ 0 w 506666"/>
                  <a:gd name="connsiteY1" fmla="*/ 15216 h 811593"/>
                  <a:gd name="connsiteX2" fmla="*/ 506666 w 506666"/>
                  <a:gd name="connsiteY2" fmla="*/ 0 h 811593"/>
                  <a:gd name="connsiteX3" fmla="*/ 276867 w 506666"/>
                  <a:gd name="connsiteY3" fmla="*/ 810381 h 811593"/>
                  <a:gd name="connsiteX4" fmla="*/ 201456 w 506666"/>
                  <a:gd name="connsiteY4" fmla="*/ 807500 h 811593"/>
                  <a:gd name="connsiteX0" fmla="*/ 135576 w 506666"/>
                  <a:gd name="connsiteY0" fmla="*/ 818480 h 818480"/>
                  <a:gd name="connsiteX1" fmla="*/ 0 w 506666"/>
                  <a:gd name="connsiteY1" fmla="*/ 15216 h 818480"/>
                  <a:gd name="connsiteX2" fmla="*/ 506666 w 506666"/>
                  <a:gd name="connsiteY2" fmla="*/ 0 h 818480"/>
                  <a:gd name="connsiteX3" fmla="*/ 276867 w 506666"/>
                  <a:gd name="connsiteY3" fmla="*/ 81038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789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7896 h 818480"/>
                  <a:gd name="connsiteX2" fmla="*/ 506666 w 506666"/>
                  <a:gd name="connsiteY2" fmla="*/ 0 h 818480"/>
                  <a:gd name="connsiteX3" fmla="*/ 331766 w 506666"/>
                  <a:gd name="connsiteY3" fmla="*/ 803061 h 818480"/>
                  <a:gd name="connsiteX4" fmla="*/ 135576 w 506666"/>
                  <a:gd name="connsiteY4" fmla="*/ 818480 h 818480"/>
                  <a:gd name="connsiteX0" fmla="*/ 45472 w 559302"/>
                  <a:gd name="connsiteY0" fmla="*/ 807500 h 807500"/>
                  <a:gd name="connsiteX1" fmla="*/ 52636 w 559302"/>
                  <a:gd name="connsiteY1" fmla="*/ 7896 h 807500"/>
                  <a:gd name="connsiteX2" fmla="*/ 559302 w 559302"/>
                  <a:gd name="connsiteY2" fmla="*/ 0 h 807500"/>
                  <a:gd name="connsiteX3" fmla="*/ 384402 w 559302"/>
                  <a:gd name="connsiteY3" fmla="*/ 803061 h 807500"/>
                  <a:gd name="connsiteX4" fmla="*/ 45472 w 559302"/>
                  <a:gd name="connsiteY4" fmla="*/ 807500 h 807500"/>
                  <a:gd name="connsiteX0" fmla="*/ 21974 w 535804"/>
                  <a:gd name="connsiteY0" fmla="*/ 807500 h 807500"/>
                  <a:gd name="connsiteX1" fmla="*/ 29138 w 535804"/>
                  <a:gd name="connsiteY1" fmla="*/ 7896 h 807500"/>
                  <a:gd name="connsiteX2" fmla="*/ 535804 w 535804"/>
                  <a:gd name="connsiteY2" fmla="*/ 0 h 807500"/>
                  <a:gd name="connsiteX3" fmla="*/ 360904 w 535804"/>
                  <a:gd name="connsiteY3" fmla="*/ 803061 h 807500"/>
                  <a:gd name="connsiteX4" fmla="*/ 21974 w 535804"/>
                  <a:gd name="connsiteY4" fmla="*/ 807500 h 807500"/>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30473"/>
                  <a:gd name="connsiteX1" fmla="*/ 0 w 506666"/>
                  <a:gd name="connsiteY1" fmla="*/ 7896 h 830473"/>
                  <a:gd name="connsiteX2" fmla="*/ 506666 w 506666"/>
                  <a:gd name="connsiteY2" fmla="*/ 0 h 830473"/>
                  <a:gd name="connsiteX3" fmla="*/ 331766 w 506666"/>
                  <a:gd name="connsiteY3" fmla="*/ 828681 h 830473"/>
                  <a:gd name="connsiteX4" fmla="*/ 128256 w 506666"/>
                  <a:gd name="connsiteY4" fmla="*/ 829461 h 830473"/>
                  <a:gd name="connsiteX0" fmla="*/ 128256 w 506666"/>
                  <a:gd name="connsiteY0" fmla="*/ 829461 h 830473"/>
                  <a:gd name="connsiteX1" fmla="*/ 0 w 506666"/>
                  <a:gd name="connsiteY1" fmla="*/ 7896 h 830473"/>
                  <a:gd name="connsiteX2" fmla="*/ 506666 w 506666"/>
                  <a:gd name="connsiteY2" fmla="*/ 0 h 830473"/>
                  <a:gd name="connsiteX3" fmla="*/ 331766 w 506666"/>
                  <a:gd name="connsiteY3" fmla="*/ 828681 h 830473"/>
                  <a:gd name="connsiteX4" fmla="*/ 128256 w 506666"/>
                  <a:gd name="connsiteY4" fmla="*/ 829461 h 830473"/>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7341"/>
                  <a:gd name="connsiteX1" fmla="*/ 0 w 514180"/>
                  <a:gd name="connsiteY1" fmla="*/ 0 h 577341"/>
                  <a:gd name="connsiteX2" fmla="*/ 514180 w 514180"/>
                  <a:gd name="connsiteY2" fmla="*/ 10891 h 577341"/>
                  <a:gd name="connsiteX3" fmla="*/ 404259 w 514180"/>
                  <a:gd name="connsiteY3" fmla="*/ 386400 h 577341"/>
                  <a:gd name="connsiteX4" fmla="*/ 135770 w 514180"/>
                  <a:gd name="connsiteY4" fmla="*/ 577341 h 577341"/>
                  <a:gd name="connsiteX0" fmla="*/ 100781 w 514180"/>
                  <a:gd name="connsiteY0" fmla="*/ 432218 h 432218"/>
                  <a:gd name="connsiteX1" fmla="*/ 0 w 514180"/>
                  <a:gd name="connsiteY1" fmla="*/ 0 h 432218"/>
                  <a:gd name="connsiteX2" fmla="*/ 514180 w 514180"/>
                  <a:gd name="connsiteY2" fmla="*/ 10891 h 432218"/>
                  <a:gd name="connsiteX3" fmla="*/ 404259 w 514180"/>
                  <a:gd name="connsiteY3" fmla="*/ 386400 h 432218"/>
                  <a:gd name="connsiteX4" fmla="*/ 100781 w 514180"/>
                  <a:gd name="connsiteY4" fmla="*/ 432218 h 432218"/>
                  <a:gd name="connsiteX0" fmla="*/ 100781 w 514180"/>
                  <a:gd name="connsiteY0" fmla="*/ 432218 h 432218"/>
                  <a:gd name="connsiteX1" fmla="*/ 0 w 514180"/>
                  <a:gd name="connsiteY1" fmla="*/ 0 h 432218"/>
                  <a:gd name="connsiteX2" fmla="*/ 514180 w 514180"/>
                  <a:gd name="connsiteY2" fmla="*/ 10891 h 432218"/>
                  <a:gd name="connsiteX3" fmla="*/ 404259 w 514180"/>
                  <a:gd name="connsiteY3" fmla="*/ 386400 h 432218"/>
                  <a:gd name="connsiteX4" fmla="*/ 100781 w 514180"/>
                  <a:gd name="connsiteY4" fmla="*/ 432218 h 432218"/>
                  <a:gd name="connsiteX0" fmla="*/ 100781 w 514180"/>
                  <a:gd name="connsiteY0" fmla="*/ 402193 h 402193"/>
                  <a:gd name="connsiteX1" fmla="*/ 0 w 514180"/>
                  <a:gd name="connsiteY1" fmla="*/ 0 h 402193"/>
                  <a:gd name="connsiteX2" fmla="*/ 514180 w 514180"/>
                  <a:gd name="connsiteY2" fmla="*/ 10891 h 402193"/>
                  <a:gd name="connsiteX3" fmla="*/ 404259 w 514180"/>
                  <a:gd name="connsiteY3" fmla="*/ 386400 h 402193"/>
                  <a:gd name="connsiteX4" fmla="*/ 100781 w 514180"/>
                  <a:gd name="connsiteY4" fmla="*/ 402193 h 40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80" h="402193">
                    <a:moveTo>
                      <a:pt x="100781" y="402193"/>
                    </a:moveTo>
                    <a:cubicBezTo>
                      <a:pt x="60584" y="194221"/>
                      <a:pt x="96631" y="442038"/>
                      <a:pt x="0" y="0"/>
                    </a:cubicBezTo>
                    <a:lnTo>
                      <a:pt x="514180" y="10891"/>
                    </a:lnTo>
                    <a:cubicBezTo>
                      <a:pt x="417353" y="348331"/>
                      <a:pt x="491637" y="89943"/>
                      <a:pt x="404259" y="386400"/>
                    </a:cubicBezTo>
                    <a:cubicBezTo>
                      <a:pt x="357814" y="390704"/>
                      <a:pt x="168880" y="400727"/>
                      <a:pt x="100781" y="402193"/>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90" name="Freeform 89"/>
              <p:cNvSpPr/>
              <p:nvPr/>
            </p:nvSpPr>
            <p:spPr bwMode="auto">
              <a:xfrm>
                <a:off x="3352191" y="4277731"/>
                <a:ext cx="295176" cy="605786"/>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621064"/>
                  <a:gd name="connsiteY0" fmla="*/ 973305 h 973305"/>
                  <a:gd name="connsiteX1" fmla="*/ 0 w 621064"/>
                  <a:gd name="connsiteY1" fmla="*/ 11688 h 973305"/>
                  <a:gd name="connsiteX2" fmla="*/ 499610 w 621064"/>
                  <a:gd name="connsiteY2" fmla="*/ 0 h 973305"/>
                  <a:gd name="connsiteX3" fmla="*/ 558839 w 621064"/>
                  <a:gd name="connsiteY3" fmla="*/ 754682 h 973305"/>
                  <a:gd name="connsiteX4" fmla="*/ 197928 w 621064"/>
                  <a:gd name="connsiteY4" fmla="*/ 973305 h 973305"/>
                  <a:gd name="connsiteX0" fmla="*/ 197928 w 558839"/>
                  <a:gd name="connsiteY0" fmla="*/ 973305 h 973305"/>
                  <a:gd name="connsiteX1" fmla="*/ 0 w 558839"/>
                  <a:gd name="connsiteY1" fmla="*/ 11688 h 973305"/>
                  <a:gd name="connsiteX2" fmla="*/ 499610 w 558839"/>
                  <a:gd name="connsiteY2" fmla="*/ 0 h 973305"/>
                  <a:gd name="connsiteX3" fmla="*/ 558839 w 558839"/>
                  <a:gd name="connsiteY3" fmla="*/ 754682 h 973305"/>
                  <a:gd name="connsiteX4" fmla="*/ 197928 w 558839"/>
                  <a:gd name="connsiteY4" fmla="*/ 973305 h 973305"/>
                  <a:gd name="connsiteX0" fmla="*/ 197928 w 558839"/>
                  <a:gd name="connsiteY0" fmla="*/ 973305 h 973305"/>
                  <a:gd name="connsiteX1" fmla="*/ 0 w 558839"/>
                  <a:gd name="connsiteY1" fmla="*/ 11688 h 973305"/>
                  <a:gd name="connsiteX2" fmla="*/ 499610 w 558839"/>
                  <a:gd name="connsiteY2" fmla="*/ 0 h 973305"/>
                  <a:gd name="connsiteX3" fmla="*/ 558839 w 558839"/>
                  <a:gd name="connsiteY3" fmla="*/ 754682 h 973305"/>
                  <a:gd name="connsiteX4" fmla="*/ 197928 w 558839"/>
                  <a:gd name="connsiteY4" fmla="*/ 973305 h 973305"/>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1315828 h 1315828"/>
                  <a:gd name="connsiteX1" fmla="*/ 0 w 558839"/>
                  <a:gd name="connsiteY1" fmla="*/ 531414 h 1315828"/>
                  <a:gd name="connsiteX2" fmla="*/ 506930 w 558839"/>
                  <a:gd name="connsiteY2" fmla="*/ 0 h 1315828"/>
                  <a:gd name="connsiteX3" fmla="*/ 558839 w 558839"/>
                  <a:gd name="connsiteY3" fmla="*/ 1274408 h 1315828"/>
                  <a:gd name="connsiteX4" fmla="*/ 370213 w 558839"/>
                  <a:gd name="connsiteY4" fmla="*/ 1315828 h 1315828"/>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88119"/>
                  <a:gd name="connsiteY0" fmla="*/ 1326654 h 1326654"/>
                  <a:gd name="connsiteX1" fmla="*/ 0 w 588119"/>
                  <a:gd name="connsiteY1" fmla="*/ 554 h 1326654"/>
                  <a:gd name="connsiteX2" fmla="*/ 521570 w 588119"/>
                  <a:gd name="connsiteY2" fmla="*/ 10826 h 1326654"/>
                  <a:gd name="connsiteX3" fmla="*/ 588119 w 588119"/>
                  <a:gd name="connsiteY3" fmla="*/ 1321835 h 1326654"/>
                  <a:gd name="connsiteX4" fmla="*/ 384853 w 588119"/>
                  <a:gd name="connsiteY4" fmla="*/ 1326654 h 1326654"/>
                  <a:gd name="connsiteX0" fmla="*/ 384853 w 588119"/>
                  <a:gd name="connsiteY0" fmla="*/ 1326654 h 1326654"/>
                  <a:gd name="connsiteX1" fmla="*/ 0 w 588119"/>
                  <a:gd name="connsiteY1" fmla="*/ 554 h 1326654"/>
                  <a:gd name="connsiteX2" fmla="*/ 521570 w 588119"/>
                  <a:gd name="connsiteY2" fmla="*/ 10826 h 1326654"/>
                  <a:gd name="connsiteX3" fmla="*/ 588119 w 588119"/>
                  <a:gd name="connsiteY3" fmla="*/ 1321835 h 1326654"/>
                  <a:gd name="connsiteX4" fmla="*/ 384853 w 588119"/>
                  <a:gd name="connsiteY4" fmla="*/ 1326654 h 1326654"/>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94113"/>
                  <a:gd name="connsiteY0" fmla="*/ 1097905 h 1179971"/>
                  <a:gd name="connsiteX1" fmla="*/ 0 w 594113"/>
                  <a:gd name="connsiteY1" fmla="*/ 4757 h 1179971"/>
                  <a:gd name="connsiteX2" fmla="*/ 502783 w 594113"/>
                  <a:gd name="connsiteY2" fmla="*/ 0 h 1179971"/>
                  <a:gd name="connsiteX3" fmla="*/ 594113 w 594113"/>
                  <a:gd name="connsiteY3" fmla="*/ 1179818 h 1179971"/>
                  <a:gd name="connsiteX4" fmla="*/ 366066 w 594113"/>
                  <a:gd name="connsiteY4" fmla="*/ 1097905 h 1179971"/>
                  <a:gd name="connsiteX0" fmla="*/ 403236 w 594113"/>
                  <a:gd name="connsiteY0" fmla="*/ 1215612 h 1215612"/>
                  <a:gd name="connsiteX1" fmla="*/ 0 w 594113"/>
                  <a:gd name="connsiteY1" fmla="*/ 4757 h 1215612"/>
                  <a:gd name="connsiteX2" fmla="*/ 502783 w 594113"/>
                  <a:gd name="connsiteY2" fmla="*/ 0 h 1215612"/>
                  <a:gd name="connsiteX3" fmla="*/ 594113 w 594113"/>
                  <a:gd name="connsiteY3" fmla="*/ 1179818 h 1215612"/>
                  <a:gd name="connsiteX4" fmla="*/ 403236 w 594113"/>
                  <a:gd name="connsiteY4" fmla="*/ 1215612 h 1215612"/>
                  <a:gd name="connsiteX0" fmla="*/ 403236 w 574100"/>
                  <a:gd name="connsiteY0" fmla="*/ 1215612 h 1215612"/>
                  <a:gd name="connsiteX1" fmla="*/ 0 w 574100"/>
                  <a:gd name="connsiteY1" fmla="*/ 4757 h 1215612"/>
                  <a:gd name="connsiteX2" fmla="*/ 502783 w 574100"/>
                  <a:gd name="connsiteY2" fmla="*/ 0 h 1215612"/>
                  <a:gd name="connsiteX3" fmla="*/ 574100 w 574100"/>
                  <a:gd name="connsiteY3" fmla="*/ 1014877 h 1215612"/>
                  <a:gd name="connsiteX4" fmla="*/ 403236 w 574100"/>
                  <a:gd name="connsiteY4" fmla="*/ 1215612 h 1215612"/>
                  <a:gd name="connsiteX0" fmla="*/ 333190 w 574100"/>
                  <a:gd name="connsiteY0" fmla="*/ 985695 h 1015244"/>
                  <a:gd name="connsiteX1" fmla="*/ 0 w 574100"/>
                  <a:gd name="connsiteY1" fmla="*/ 4757 h 1015244"/>
                  <a:gd name="connsiteX2" fmla="*/ 502783 w 574100"/>
                  <a:gd name="connsiteY2" fmla="*/ 0 h 1015244"/>
                  <a:gd name="connsiteX3" fmla="*/ 574100 w 574100"/>
                  <a:gd name="connsiteY3" fmla="*/ 1014877 h 1015244"/>
                  <a:gd name="connsiteX4" fmla="*/ 333190 w 574100"/>
                  <a:gd name="connsiteY4" fmla="*/ 985695 h 101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100" h="1015244">
                    <a:moveTo>
                      <a:pt x="333190" y="985695"/>
                    </a:moveTo>
                    <a:cubicBezTo>
                      <a:pt x="153901" y="433090"/>
                      <a:pt x="295574" y="908506"/>
                      <a:pt x="0" y="4757"/>
                    </a:cubicBezTo>
                    <a:cubicBezTo>
                      <a:pt x="166537" y="861"/>
                      <a:pt x="336246" y="3896"/>
                      <a:pt x="502783" y="0"/>
                    </a:cubicBezTo>
                    <a:cubicBezTo>
                      <a:pt x="555943" y="995541"/>
                      <a:pt x="537473" y="350120"/>
                      <a:pt x="574100" y="1014877"/>
                    </a:cubicBezTo>
                    <a:cubicBezTo>
                      <a:pt x="476415" y="1019182"/>
                      <a:pt x="529388" y="984229"/>
                      <a:pt x="333190" y="985695"/>
                    </a:cubicBezTo>
                    <a:close/>
                  </a:path>
                </a:pathLst>
              </a:custGeom>
              <a:gradFill>
                <a:gsLst>
                  <a:gs pos="0">
                    <a:schemeClr val="bg1">
                      <a:lumMod val="95000"/>
                      <a:alpha val="55000"/>
                    </a:schemeClr>
                  </a:gs>
                  <a:gs pos="100000">
                    <a:schemeClr val="bg1">
                      <a:lumMod val="7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grpSp>
            <p:nvGrpSpPr>
              <p:cNvPr id="91" name="Group 28"/>
              <p:cNvGrpSpPr>
                <a:grpSpLocks/>
              </p:cNvGrpSpPr>
              <p:nvPr/>
            </p:nvGrpSpPr>
            <p:grpSpPr bwMode="auto">
              <a:xfrm>
                <a:off x="2474023" y="3249788"/>
                <a:ext cx="540475" cy="1037564"/>
                <a:chOff x="1856416" y="3709935"/>
                <a:chExt cx="1049338" cy="1739900"/>
              </a:xfrm>
            </p:grpSpPr>
            <p:sp>
              <p:nvSpPr>
                <p:cNvPr id="302" name="Rectangle 301"/>
                <p:cNvSpPr/>
                <p:nvPr/>
              </p:nvSpPr>
              <p:spPr bwMode="auto">
                <a:xfrm rot="10800000">
                  <a:off x="1867528" y="3957548"/>
                  <a:ext cx="1027113" cy="611095"/>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grpSp>
              <p:nvGrpSpPr>
                <p:cNvPr id="303" name="Group 498"/>
                <p:cNvGrpSpPr>
                  <a:grpSpLocks/>
                </p:cNvGrpSpPr>
                <p:nvPr/>
              </p:nvGrpSpPr>
              <p:grpSpPr bwMode="auto">
                <a:xfrm>
                  <a:off x="1858805" y="5088863"/>
                  <a:ext cx="1035373" cy="360972"/>
                  <a:chOff x="4128636" y="3606589"/>
                  <a:chExt cx="568145" cy="338667"/>
                </a:xfrm>
              </p:grpSpPr>
              <p:sp>
                <p:nvSpPr>
                  <p:cNvPr id="317" name="Oval 316"/>
                  <p:cNvSpPr/>
                  <p:nvPr/>
                </p:nvSpPr>
                <p:spPr>
                  <a:xfrm>
                    <a:off x="4129067" y="3720144"/>
                    <a:ext cx="567968" cy="224867"/>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318" name="Rectangle 317"/>
                  <p:cNvSpPr/>
                  <p:nvPr/>
                </p:nvSpPr>
                <p:spPr>
                  <a:xfrm>
                    <a:off x="4129067" y="3720144"/>
                    <a:ext cx="567968" cy="11168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319" name="Oval 318"/>
                  <p:cNvSpPr/>
                  <p:nvPr/>
                </p:nvSpPr>
                <p:spPr>
                  <a:xfrm>
                    <a:off x="4129067" y="3606966"/>
                    <a:ext cx="567968" cy="224867"/>
                  </a:xfrm>
                  <a:prstGeom prst="ellipse">
                    <a:avLst/>
                  </a:prstGeom>
                  <a:solidFill>
                    <a:schemeClr val="accent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320" name="Straight Connector 319"/>
                  <p:cNvCxnSpPr/>
                  <p:nvPr/>
                </p:nvCxnSpPr>
                <p:spPr>
                  <a:xfrm>
                    <a:off x="4697035" y="3720144"/>
                    <a:ext cx="0" cy="11168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a:off x="4129067" y="3720144"/>
                    <a:ext cx="0" cy="11168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04" name="Rectangle 303"/>
                <p:cNvSpPr/>
                <p:nvPr/>
              </p:nvSpPr>
              <p:spPr bwMode="auto">
                <a:xfrm>
                  <a:off x="1877053" y="4705148"/>
                  <a:ext cx="1028700" cy="522210"/>
                </a:xfrm>
                <a:prstGeom prst="rect">
                  <a:avLst/>
                </a:prstGeom>
                <a:gradFill>
                  <a:gsLst>
                    <a:gs pos="0">
                      <a:schemeClr val="accent2">
                        <a:lumMod val="60000"/>
                        <a:lumOff val="40000"/>
                        <a:alpha val="62000"/>
                      </a:schemeClr>
                    </a:gs>
                    <a:gs pos="54000">
                      <a:schemeClr val="accent2">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305" name="Straight Connector 304"/>
                <p:cNvCxnSpPr/>
                <p:nvPr/>
              </p:nvCxnSpPr>
              <p:spPr bwMode="auto">
                <a:xfrm>
                  <a:off x="1861178" y="3981356"/>
                  <a:ext cx="17463" cy="1301555"/>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bwMode="auto">
                <a:xfrm flipH="1">
                  <a:off x="2894641" y="3971833"/>
                  <a:ext cx="6350" cy="1269810"/>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307" name="Group 504"/>
                <p:cNvGrpSpPr>
                  <a:grpSpLocks/>
                </p:cNvGrpSpPr>
                <p:nvPr/>
              </p:nvGrpSpPr>
              <p:grpSpPr bwMode="auto">
                <a:xfrm>
                  <a:off x="1856416" y="3709935"/>
                  <a:ext cx="1044712" cy="399063"/>
                  <a:chOff x="2183302" y="1574638"/>
                  <a:chExt cx="1200154" cy="430218"/>
                </a:xfrm>
              </p:grpSpPr>
              <p:sp>
                <p:nvSpPr>
                  <p:cNvPr id="308" name="Oval 307"/>
                  <p:cNvSpPr/>
                  <p:nvPr/>
                </p:nvSpPr>
                <p:spPr bwMode="auto">
                  <a:xfrm flipV="1">
                    <a:off x="2185125" y="1689286"/>
                    <a:ext cx="1196349" cy="314857"/>
                  </a:xfrm>
                  <a:prstGeom prst="ellipse">
                    <a:avLst/>
                  </a:prstGeom>
                  <a:gradFill flip="none" rotWithShape="1">
                    <a:gsLst>
                      <a:gs pos="0">
                        <a:schemeClr val="accent2">
                          <a:lumMod val="75000"/>
                        </a:schemeClr>
                      </a:gs>
                      <a:gs pos="31000">
                        <a:schemeClr val="accent2">
                          <a:lumMod val="60000"/>
                          <a:lumOff val="40000"/>
                        </a:schemeClr>
                      </a:gs>
                      <a:gs pos="100000">
                        <a:schemeClr val="accent2">
                          <a:lumMod val="20000"/>
                          <a:lumOff val="80000"/>
                        </a:schemeClr>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dirty="0">
                      <a:ln>
                        <a:solidFill>
                          <a:schemeClr val="tx1"/>
                        </a:solidFill>
                      </a:ln>
                    </a:endParaRPr>
                  </a:p>
                </p:txBody>
              </p:sp>
              <p:sp>
                <p:nvSpPr>
                  <p:cNvPr id="309" name="Rectangle 308"/>
                  <p:cNvSpPr/>
                  <p:nvPr/>
                </p:nvSpPr>
                <p:spPr bwMode="auto">
                  <a:xfrm>
                    <a:off x="2183302" y="1735489"/>
                    <a:ext cx="1198172" cy="112938"/>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310" name="Oval 309"/>
                  <p:cNvSpPr>
                    <a:spLocks noChangeArrowheads="1"/>
                  </p:cNvSpPr>
                  <p:nvPr/>
                </p:nvSpPr>
                <p:spPr bwMode="auto">
                  <a:xfrm flipV="1">
                    <a:off x="2183302" y="1574638"/>
                    <a:ext cx="1196349" cy="314857"/>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400" smtClean="0">
                      <a:solidFill>
                        <a:srgbClr val="FFFFFF"/>
                      </a:solidFill>
                      <a:latin typeface="Gill Sans MT" panose="020B0502020104020203" pitchFamily="34" charset="0"/>
                    </a:endParaRPr>
                  </a:p>
                </p:txBody>
              </p:sp>
              <p:sp>
                <p:nvSpPr>
                  <p:cNvPr id="311" name="Freeform 310"/>
                  <p:cNvSpPr/>
                  <p:nvPr/>
                </p:nvSpPr>
                <p:spPr bwMode="auto">
                  <a:xfrm>
                    <a:off x="2489684" y="1670464"/>
                    <a:ext cx="581761" cy="157429"/>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312" name="Freeform 311"/>
                  <p:cNvSpPr>
                    <a:spLocks/>
                  </p:cNvSpPr>
                  <p:nvPr/>
                </p:nvSpPr>
                <p:spPr bwMode="auto">
                  <a:xfrm>
                    <a:off x="2429501" y="1629396"/>
                    <a:ext cx="703949" cy="111226"/>
                  </a:xfrm>
                  <a:custGeom>
                    <a:avLst/>
                    <a:gdLst>
                      <a:gd name="T0" fmla="*/ 0 w 3723451"/>
                      <a:gd name="T1" fmla="*/ 27211 h 932950"/>
                      <a:gd name="T2" fmla="*/ 123865 w 3723451"/>
                      <a:gd name="T3" fmla="*/ 321 h 932950"/>
                      <a:gd name="T4" fmla="*/ 350850 w 3723451"/>
                      <a:gd name="T5" fmla="*/ 62061 h 932950"/>
                      <a:gd name="T6" fmla="*/ 567397 w 3723451"/>
                      <a:gd name="T7" fmla="*/ 0 h 932950"/>
                      <a:gd name="T8" fmla="*/ 703949 w 3723451"/>
                      <a:gd name="T9" fmla="*/ 24696 h 932950"/>
                      <a:gd name="T10" fmla="*/ 602354 w 3723451"/>
                      <a:gd name="T11" fmla="*/ 55064 h 932950"/>
                      <a:gd name="T12" fmla="*/ 569645 w 3723451"/>
                      <a:gd name="T13" fmla="*/ 46877 h 932950"/>
                      <a:gd name="T14" fmla="*/ 354838 w 3723451"/>
                      <a:gd name="T15" fmla="*/ 111226 h 932950"/>
                      <a:gd name="T16" fmla="*/ 134536 w 3723451"/>
                      <a:gd name="T17" fmla="*/ 49244 h 932950"/>
                      <a:gd name="T18" fmla="*/ 98918 w 3723451"/>
                      <a:gd name="T19" fmla="*/ 55934 h 932950"/>
                      <a:gd name="T20" fmla="*/ 0 w 3723451"/>
                      <a:gd name="T21" fmla="*/ 27211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sp>
                <p:nvSpPr>
                  <p:cNvPr id="313" name="Freeform 312"/>
                  <p:cNvSpPr>
                    <a:spLocks/>
                  </p:cNvSpPr>
                  <p:nvPr/>
                </p:nvSpPr>
                <p:spPr bwMode="auto">
                  <a:xfrm>
                    <a:off x="2892722" y="1723510"/>
                    <a:ext cx="257143" cy="95826"/>
                  </a:xfrm>
                  <a:custGeom>
                    <a:avLst/>
                    <a:gdLst>
                      <a:gd name="T0" fmla="*/ 0 w 1366596"/>
                      <a:gd name="T1" fmla="*/ 0 h 809868"/>
                      <a:gd name="T2" fmla="*/ 257143 w 1366596"/>
                      <a:gd name="T3" fmla="*/ 74047 h 809868"/>
                      <a:gd name="T4" fmla="*/ 162771 w 1366596"/>
                      <a:gd name="T5" fmla="*/ 95826 h 809868"/>
                      <a:gd name="T6" fmla="*/ 866 w 1366596"/>
                      <a:gd name="T7" fmla="*/ 50635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sp>
                <p:nvSpPr>
                  <p:cNvPr id="314" name="Freeform 313"/>
                  <p:cNvSpPr>
                    <a:spLocks/>
                  </p:cNvSpPr>
                  <p:nvPr/>
                </p:nvSpPr>
                <p:spPr bwMode="auto">
                  <a:xfrm>
                    <a:off x="2416736" y="1725222"/>
                    <a:ext cx="255318" cy="94114"/>
                  </a:xfrm>
                  <a:custGeom>
                    <a:avLst/>
                    <a:gdLst>
                      <a:gd name="T0" fmla="*/ 251832 w 1348191"/>
                      <a:gd name="T1" fmla="*/ 0 h 791462"/>
                      <a:gd name="T2" fmla="*/ 255318 w 1348191"/>
                      <a:gd name="T3" fmla="*/ 45415 h 791462"/>
                      <a:gd name="T4" fmla="*/ 92368 w 1348191"/>
                      <a:gd name="T5" fmla="*/ 94114 h 791462"/>
                      <a:gd name="T6" fmla="*/ 0 w 1348191"/>
                      <a:gd name="T7" fmla="*/ 72774 h 791462"/>
                      <a:gd name="T8" fmla="*/ 251832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cxnSp>
                <p:nvCxnSpPr>
                  <p:cNvPr id="315" name="Straight Connector 314"/>
                  <p:cNvCxnSpPr>
                    <a:cxnSpLocks noChangeShapeType="1"/>
                    <a:endCxn id="310" idx="2"/>
                  </p:cNvCxnSpPr>
                  <p:nvPr/>
                </p:nvCxnSpPr>
                <p:spPr bwMode="auto">
                  <a:xfrm flipH="1" flipV="1">
                    <a:off x="2183302" y="1732067"/>
                    <a:ext cx="1823" cy="121493"/>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316" name="Straight Connector 315"/>
                  <p:cNvCxnSpPr>
                    <a:cxnSpLocks noChangeShapeType="1"/>
                  </p:cNvCxnSpPr>
                  <p:nvPr/>
                </p:nvCxnSpPr>
                <p:spPr bwMode="auto">
                  <a:xfrm flipH="1" flipV="1">
                    <a:off x="3381474" y="1728644"/>
                    <a:ext cx="1824" cy="121493"/>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92" name="Group 29"/>
              <p:cNvGrpSpPr>
                <a:grpSpLocks/>
              </p:cNvGrpSpPr>
              <p:nvPr/>
            </p:nvGrpSpPr>
            <p:grpSpPr bwMode="auto">
              <a:xfrm>
                <a:off x="3354645" y="3340670"/>
                <a:ext cx="264922" cy="995910"/>
                <a:chOff x="3566154" y="3862335"/>
                <a:chExt cx="514350" cy="1670050"/>
              </a:xfrm>
            </p:grpSpPr>
            <p:sp>
              <p:nvSpPr>
                <p:cNvPr id="282" name="Rectangle 281"/>
                <p:cNvSpPr/>
                <p:nvPr/>
              </p:nvSpPr>
              <p:spPr bwMode="auto">
                <a:xfrm rot="10800000">
                  <a:off x="3569201" y="3946092"/>
                  <a:ext cx="498084" cy="628647"/>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283" name="Straight Connector 282"/>
                <p:cNvCxnSpPr/>
                <p:nvPr/>
              </p:nvCxnSpPr>
              <p:spPr bwMode="auto">
                <a:xfrm flipH="1">
                  <a:off x="4078916" y="4019450"/>
                  <a:ext cx="1587" cy="1365045"/>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284" name="Group 552"/>
                <p:cNvGrpSpPr>
                  <a:grpSpLocks/>
                </p:cNvGrpSpPr>
                <p:nvPr/>
              </p:nvGrpSpPr>
              <p:grpSpPr bwMode="auto">
                <a:xfrm>
                  <a:off x="3571302" y="5310688"/>
                  <a:ext cx="507588" cy="221697"/>
                  <a:chOff x="4128636" y="3606589"/>
                  <a:chExt cx="568145" cy="338667"/>
                </a:xfrm>
              </p:grpSpPr>
              <p:sp>
                <p:nvSpPr>
                  <p:cNvPr id="297" name="Oval 296"/>
                  <p:cNvSpPr/>
                  <p:nvPr/>
                </p:nvSpPr>
                <p:spPr>
                  <a:xfrm>
                    <a:off x="4128204" y="3719337"/>
                    <a:ext cx="568606" cy="225500"/>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98" name="Rectangle 297"/>
                  <p:cNvSpPr/>
                  <p:nvPr/>
                </p:nvSpPr>
                <p:spPr>
                  <a:xfrm>
                    <a:off x="4128204" y="3719337"/>
                    <a:ext cx="568606" cy="111537"/>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99" name="Oval 298"/>
                  <p:cNvSpPr/>
                  <p:nvPr/>
                </p:nvSpPr>
                <p:spPr>
                  <a:xfrm>
                    <a:off x="4128204" y="3573854"/>
                    <a:ext cx="568606" cy="257021"/>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300" name="Straight Connector 299"/>
                  <p:cNvCxnSpPr/>
                  <p:nvPr/>
                </p:nvCxnSpPr>
                <p:spPr>
                  <a:xfrm>
                    <a:off x="4696810" y="3719337"/>
                    <a:ext cx="0" cy="11153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a:off x="4128204" y="3719337"/>
                    <a:ext cx="0" cy="11153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85" name="Rectangle 284"/>
                <p:cNvSpPr/>
                <p:nvPr/>
              </p:nvSpPr>
              <p:spPr bwMode="auto">
                <a:xfrm>
                  <a:off x="3572503" y="4574992"/>
                  <a:ext cx="496888" cy="812678"/>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286" name="Straight Connector 285"/>
                <p:cNvCxnSpPr/>
                <p:nvPr/>
              </p:nvCxnSpPr>
              <p:spPr bwMode="auto">
                <a:xfrm flipH="1">
                  <a:off x="3566153" y="4027387"/>
                  <a:ext cx="3175" cy="1450757"/>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287" name="Group 538"/>
                <p:cNvGrpSpPr>
                  <a:grpSpLocks/>
                </p:cNvGrpSpPr>
                <p:nvPr/>
              </p:nvGrpSpPr>
              <p:grpSpPr bwMode="auto">
                <a:xfrm>
                  <a:off x="3568667" y="3862335"/>
                  <a:ext cx="503828" cy="248249"/>
                  <a:chOff x="2183302" y="1564542"/>
                  <a:chExt cx="1200154" cy="440314"/>
                </a:xfrm>
              </p:grpSpPr>
              <p:sp>
                <p:nvSpPr>
                  <p:cNvPr id="288" name="Oval 287"/>
                  <p:cNvSpPr/>
                  <p:nvPr/>
                </p:nvSpPr>
                <p:spPr bwMode="auto">
                  <a:xfrm flipV="1">
                    <a:off x="2188659" y="1691189"/>
                    <a:ext cx="1194966" cy="312499"/>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dirty="0">
                      <a:ln>
                        <a:solidFill>
                          <a:schemeClr val="tx1"/>
                        </a:solidFill>
                      </a:ln>
                    </a:endParaRPr>
                  </a:p>
                </p:txBody>
              </p:sp>
              <p:sp>
                <p:nvSpPr>
                  <p:cNvPr id="289" name="Rectangle 288"/>
                  <p:cNvSpPr/>
                  <p:nvPr/>
                </p:nvSpPr>
                <p:spPr bwMode="auto">
                  <a:xfrm>
                    <a:off x="2184877" y="1736233"/>
                    <a:ext cx="1198749" cy="112612"/>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90" name="Oval 289"/>
                  <p:cNvSpPr>
                    <a:spLocks noChangeArrowheads="1"/>
                  </p:cNvSpPr>
                  <p:nvPr/>
                </p:nvSpPr>
                <p:spPr bwMode="auto">
                  <a:xfrm flipV="1">
                    <a:off x="2184877" y="1564501"/>
                    <a:ext cx="1194966" cy="312497"/>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400" smtClean="0">
                      <a:solidFill>
                        <a:srgbClr val="FFFFFF"/>
                      </a:solidFill>
                      <a:latin typeface="Gill Sans MT" panose="020B0502020104020203" pitchFamily="34" charset="0"/>
                    </a:endParaRPr>
                  </a:p>
                </p:txBody>
              </p:sp>
              <p:sp>
                <p:nvSpPr>
                  <p:cNvPr id="291" name="Freeform 290"/>
                  <p:cNvSpPr/>
                  <p:nvPr/>
                </p:nvSpPr>
                <p:spPr bwMode="auto">
                  <a:xfrm>
                    <a:off x="2491182" y="1671482"/>
                    <a:ext cx="582357" cy="15484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92" name="Freeform 291"/>
                  <p:cNvSpPr>
                    <a:spLocks/>
                  </p:cNvSpPr>
                  <p:nvPr/>
                </p:nvSpPr>
                <p:spPr bwMode="auto">
                  <a:xfrm>
                    <a:off x="2430678" y="1629252"/>
                    <a:ext cx="703366" cy="109797"/>
                  </a:xfrm>
                  <a:custGeom>
                    <a:avLst/>
                    <a:gdLst>
                      <a:gd name="T0" fmla="*/ 0 w 3723451"/>
                      <a:gd name="T1" fmla="*/ 26862 h 932950"/>
                      <a:gd name="T2" fmla="*/ 123762 w 3723451"/>
                      <a:gd name="T3" fmla="*/ 317 h 932950"/>
                      <a:gd name="T4" fmla="*/ 350560 w 3723451"/>
                      <a:gd name="T5" fmla="*/ 61264 h 932950"/>
                      <a:gd name="T6" fmla="*/ 566927 w 3723451"/>
                      <a:gd name="T7" fmla="*/ 0 h 932950"/>
                      <a:gd name="T8" fmla="*/ 703366 w 3723451"/>
                      <a:gd name="T9" fmla="*/ 24379 h 932950"/>
                      <a:gd name="T10" fmla="*/ 601856 w 3723451"/>
                      <a:gd name="T11" fmla="*/ 54357 h 932950"/>
                      <a:gd name="T12" fmla="*/ 569173 w 3723451"/>
                      <a:gd name="T13" fmla="*/ 46275 h 932950"/>
                      <a:gd name="T14" fmla="*/ 354544 w 3723451"/>
                      <a:gd name="T15" fmla="*/ 109797 h 932950"/>
                      <a:gd name="T16" fmla="*/ 134425 w 3723451"/>
                      <a:gd name="T17" fmla="*/ 48612 h 932950"/>
                      <a:gd name="T18" fmla="*/ 98836 w 3723451"/>
                      <a:gd name="T19" fmla="*/ 55215 h 932950"/>
                      <a:gd name="T20" fmla="*/ 0 w 3723451"/>
                      <a:gd name="T21" fmla="*/ 26862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sp>
                <p:nvSpPr>
                  <p:cNvPr id="293" name="Freeform 292"/>
                  <p:cNvSpPr>
                    <a:spLocks/>
                  </p:cNvSpPr>
                  <p:nvPr/>
                </p:nvSpPr>
                <p:spPr bwMode="auto">
                  <a:xfrm>
                    <a:off x="2892025" y="1722158"/>
                    <a:ext cx="260925" cy="95720"/>
                  </a:xfrm>
                  <a:custGeom>
                    <a:avLst/>
                    <a:gdLst>
                      <a:gd name="T0" fmla="*/ 0 w 1366596"/>
                      <a:gd name="T1" fmla="*/ 0 h 809868"/>
                      <a:gd name="T2" fmla="*/ 260925 w 1366596"/>
                      <a:gd name="T3" fmla="*/ 73965 h 809868"/>
                      <a:gd name="T4" fmla="*/ 165165 w 1366596"/>
                      <a:gd name="T5" fmla="*/ 95720 h 809868"/>
                      <a:gd name="T6" fmla="*/ 878 w 1366596"/>
                      <a:gd name="T7" fmla="*/ 50579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sp>
                <p:nvSpPr>
                  <p:cNvPr id="294" name="Freeform 293"/>
                  <p:cNvSpPr>
                    <a:spLocks/>
                  </p:cNvSpPr>
                  <p:nvPr/>
                </p:nvSpPr>
                <p:spPr bwMode="auto">
                  <a:xfrm>
                    <a:off x="2419332" y="1724972"/>
                    <a:ext cx="253364" cy="95720"/>
                  </a:xfrm>
                  <a:custGeom>
                    <a:avLst/>
                    <a:gdLst>
                      <a:gd name="T0" fmla="*/ 249905 w 1348191"/>
                      <a:gd name="T1" fmla="*/ 0 h 791462"/>
                      <a:gd name="T2" fmla="*/ 253364 w 1348191"/>
                      <a:gd name="T3" fmla="*/ 46190 h 791462"/>
                      <a:gd name="T4" fmla="*/ 91661 w 1348191"/>
                      <a:gd name="T5" fmla="*/ 95720 h 791462"/>
                      <a:gd name="T6" fmla="*/ 0 w 1348191"/>
                      <a:gd name="T7" fmla="*/ 74016 h 791462"/>
                      <a:gd name="T8" fmla="*/ 249905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cxnSp>
                <p:nvCxnSpPr>
                  <p:cNvPr id="295" name="Straight Connector 294"/>
                  <p:cNvCxnSpPr>
                    <a:cxnSpLocks noChangeShapeType="1"/>
                    <a:endCxn id="290" idx="2"/>
                  </p:cNvCxnSpPr>
                  <p:nvPr/>
                </p:nvCxnSpPr>
                <p:spPr bwMode="auto">
                  <a:xfrm flipH="1" flipV="1">
                    <a:off x="2184877" y="1722158"/>
                    <a:ext cx="3783" cy="121057"/>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96" name="Straight Connector 295"/>
                  <p:cNvCxnSpPr>
                    <a:cxnSpLocks noChangeShapeType="1"/>
                  </p:cNvCxnSpPr>
                  <p:nvPr/>
                </p:nvCxnSpPr>
                <p:spPr bwMode="auto">
                  <a:xfrm flipH="1" flipV="1">
                    <a:off x="3379842" y="1727788"/>
                    <a:ext cx="3783" cy="121057"/>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93" name="Group 30"/>
              <p:cNvGrpSpPr>
                <a:grpSpLocks/>
              </p:cNvGrpSpPr>
              <p:nvPr/>
            </p:nvGrpSpPr>
            <p:grpSpPr bwMode="auto">
              <a:xfrm>
                <a:off x="3757752" y="3343510"/>
                <a:ext cx="264922" cy="995910"/>
                <a:chOff x="4348791" y="3867098"/>
                <a:chExt cx="514350" cy="1670050"/>
              </a:xfrm>
            </p:grpSpPr>
            <p:sp>
              <p:nvSpPr>
                <p:cNvPr id="262" name="Rectangle 261"/>
                <p:cNvSpPr/>
                <p:nvPr/>
              </p:nvSpPr>
              <p:spPr bwMode="auto">
                <a:xfrm rot="10800000">
                  <a:off x="4351838" y="3950855"/>
                  <a:ext cx="498084" cy="628647"/>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263" name="Straight Connector 262"/>
                <p:cNvCxnSpPr/>
                <p:nvPr/>
              </p:nvCxnSpPr>
              <p:spPr bwMode="auto">
                <a:xfrm flipH="1">
                  <a:off x="4861553" y="4024212"/>
                  <a:ext cx="1588" cy="1365045"/>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264" name="Group 580"/>
                <p:cNvGrpSpPr>
                  <a:grpSpLocks/>
                </p:cNvGrpSpPr>
                <p:nvPr/>
              </p:nvGrpSpPr>
              <p:grpSpPr bwMode="auto">
                <a:xfrm>
                  <a:off x="4353939" y="5315451"/>
                  <a:ext cx="507588" cy="221697"/>
                  <a:chOff x="4128636" y="3606589"/>
                  <a:chExt cx="568145" cy="338667"/>
                </a:xfrm>
              </p:grpSpPr>
              <p:sp>
                <p:nvSpPr>
                  <p:cNvPr id="277" name="Oval 276"/>
                  <p:cNvSpPr/>
                  <p:nvPr/>
                </p:nvSpPr>
                <p:spPr>
                  <a:xfrm>
                    <a:off x="4128204" y="3719336"/>
                    <a:ext cx="568606" cy="225498"/>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78" name="Rectangle 277"/>
                  <p:cNvSpPr/>
                  <p:nvPr/>
                </p:nvSpPr>
                <p:spPr>
                  <a:xfrm>
                    <a:off x="4128204" y="3719336"/>
                    <a:ext cx="568606" cy="111537"/>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79" name="Oval 278"/>
                  <p:cNvSpPr/>
                  <p:nvPr/>
                </p:nvSpPr>
                <p:spPr>
                  <a:xfrm>
                    <a:off x="4128204" y="3573853"/>
                    <a:ext cx="568606" cy="257021"/>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280" name="Straight Connector 279"/>
                  <p:cNvCxnSpPr/>
                  <p:nvPr/>
                </p:nvCxnSpPr>
                <p:spPr>
                  <a:xfrm>
                    <a:off x="4696810" y="3719336"/>
                    <a:ext cx="0" cy="11153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a:off x="4128204" y="3719336"/>
                    <a:ext cx="0" cy="11153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65" name="Rectangle 264"/>
                <p:cNvSpPr/>
                <p:nvPr/>
              </p:nvSpPr>
              <p:spPr bwMode="auto">
                <a:xfrm>
                  <a:off x="4355141" y="4579754"/>
                  <a:ext cx="496887" cy="812678"/>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266" name="Straight Connector 265"/>
                <p:cNvCxnSpPr/>
                <p:nvPr/>
              </p:nvCxnSpPr>
              <p:spPr bwMode="auto">
                <a:xfrm flipH="1">
                  <a:off x="4348791" y="4032148"/>
                  <a:ext cx="3175" cy="1450757"/>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267" name="Group 568"/>
                <p:cNvGrpSpPr>
                  <a:grpSpLocks/>
                </p:cNvGrpSpPr>
                <p:nvPr/>
              </p:nvGrpSpPr>
              <p:grpSpPr bwMode="auto">
                <a:xfrm>
                  <a:off x="4351304" y="3867098"/>
                  <a:ext cx="503828" cy="248249"/>
                  <a:chOff x="2183302" y="1564542"/>
                  <a:chExt cx="1200154" cy="440314"/>
                </a:xfrm>
              </p:grpSpPr>
              <p:sp>
                <p:nvSpPr>
                  <p:cNvPr id="268" name="Oval 267"/>
                  <p:cNvSpPr/>
                  <p:nvPr/>
                </p:nvSpPr>
                <p:spPr bwMode="auto">
                  <a:xfrm flipV="1">
                    <a:off x="2188659" y="1691187"/>
                    <a:ext cx="1194966" cy="312497"/>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dirty="0">
                      <a:ln>
                        <a:solidFill>
                          <a:schemeClr val="tx1"/>
                        </a:solidFill>
                      </a:ln>
                    </a:endParaRPr>
                  </a:p>
                </p:txBody>
              </p:sp>
              <p:sp>
                <p:nvSpPr>
                  <p:cNvPr id="269" name="Rectangle 268"/>
                  <p:cNvSpPr/>
                  <p:nvPr/>
                </p:nvSpPr>
                <p:spPr bwMode="auto">
                  <a:xfrm>
                    <a:off x="2184879" y="1736232"/>
                    <a:ext cx="1198746" cy="112612"/>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70" name="Oval 269"/>
                  <p:cNvSpPr>
                    <a:spLocks noChangeArrowheads="1"/>
                  </p:cNvSpPr>
                  <p:nvPr/>
                </p:nvSpPr>
                <p:spPr bwMode="auto">
                  <a:xfrm flipV="1">
                    <a:off x="2184879" y="1564498"/>
                    <a:ext cx="1194966" cy="312499"/>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400" smtClean="0">
                      <a:solidFill>
                        <a:srgbClr val="FFFFFF"/>
                      </a:solidFill>
                      <a:latin typeface="Gill Sans MT" panose="020B0502020104020203" pitchFamily="34" charset="0"/>
                    </a:endParaRPr>
                  </a:p>
                </p:txBody>
              </p:sp>
              <p:sp>
                <p:nvSpPr>
                  <p:cNvPr id="271" name="Freeform 270"/>
                  <p:cNvSpPr/>
                  <p:nvPr/>
                </p:nvSpPr>
                <p:spPr bwMode="auto">
                  <a:xfrm>
                    <a:off x="2491182" y="1671479"/>
                    <a:ext cx="582357" cy="15484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72" name="Freeform 271"/>
                  <p:cNvSpPr>
                    <a:spLocks/>
                  </p:cNvSpPr>
                  <p:nvPr/>
                </p:nvSpPr>
                <p:spPr bwMode="auto">
                  <a:xfrm>
                    <a:off x="2430678" y="1629250"/>
                    <a:ext cx="703366" cy="109796"/>
                  </a:xfrm>
                  <a:custGeom>
                    <a:avLst/>
                    <a:gdLst>
                      <a:gd name="T0" fmla="*/ 0 w 3723451"/>
                      <a:gd name="T1" fmla="*/ 26862 h 932950"/>
                      <a:gd name="T2" fmla="*/ 123762 w 3723451"/>
                      <a:gd name="T3" fmla="*/ 317 h 932950"/>
                      <a:gd name="T4" fmla="*/ 350560 w 3723451"/>
                      <a:gd name="T5" fmla="*/ 61263 h 932950"/>
                      <a:gd name="T6" fmla="*/ 566927 w 3723451"/>
                      <a:gd name="T7" fmla="*/ 0 h 932950"/>
                      <a:gd name="T8" fmla="*/ 703366 w 3723451"/>
                      <a:gd name="T9" fmla="*/ 24379 h 932950"/>
                      <a:gd name="T10" fmla="*/ 601856 w 3723451"/>
                      <a:gd name="T11" fmla="*/ 54357 h 932950"/>
                      <a:gd name="T12" fmla="*/ 569173 w 3723451"/>
                      <a:gd name="T13" fmla="*/ 46274 h 932950"/>
                      <a:gd name="T14" fmla="*/ 354544 w 3723451"/>
                      <a:gd name="T15" fmla="*/ 109796 h 932950"/>
                      <a:gd name="T16" fmla="*/ 134425 w 3723451"/>
                      <a:gd name="T17" fmla="*/ 48611 h 932950"/>
                      <a:gd name="T18" fmla="*/ 98836 w 3723451"/>
                      <a:gd name="T19" fmla="*/ 55215 h 932950"/>
                      <a:gd name="T20" fmla="*/ 0 w 3723451"/>
                      <a:gd name="T21" fmla="*/ 26862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sp>
                <p:nvSpPr>
                  <p:cNvPr id="273" name="Freeform 272"/>
                  <p:cNvSpPr>
                    <a:spLocks/>
                  </p:cNvSpPr>
                  <p:nvPr/>
                </p:nvSpPr>
                <p:spPr bwMode="auto">
                  <a:xfrm>
                    <a:off x="2892025" y="1722154"/>
                    <a:ext cx="260927" cy="95720"/>
                  </a:xfrm>
                  <a:custGeom>
                    <a:avLst/>
                    <a:gdLst>
                      <a:gd name="T0" fmla="*/ 0 w 1366596"/>
                      <a:gd name="T1" fmla="*/ 0 h 809868"/>
                      <a:gd name="T2" fmla="*/ 260927 w 1366596"/>
                      <a:gd name="T3" fmla="*/ 73965 h 809868"/>
                      <a:gd name="T4" fmla="*/ 165166 w 1366596"/>
                      <a:gd name="T5" fmla="*/ 95720 h 809868"/>
                      <a:gd name="T6" fmla="*/ 878 w 1366596"/>
                      <a:gd name="T7" fmla="*/ 50579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sp>
                <p:nvSpPr>
                  <p:cNvPr id="274" name="Freeform 273"/>
                  <p:cNvSpPr>
                    <a:spLocks/>
                  </p:cNvSpPr>
                  <p:nvPr/>
                </p:nvSpPr>
                <p:spPr bwMode="auto">
                  <a:xfrm>
                    <a:off x="2419334" y="1724970"/>
                    <a:ext cx="253362" cy="95720"/>
                  </a:xfrm>
                  <a:custGeom>
                    <a:avLst/>
                    <a:gdLst>
                      <a:gd name="T0" fmla="*/ 249903 w 1348191"/>
                      <a:gd name="T1" fmla="*/ 0 h 791462"/>
                      <a:gd name="T2" fmla="*/ 253362 w 1348191"/>
                      <a:gd name="T3" fmla="*/ 46190 h 791462"/>
                      <a:gd name="T4" fmla="*/ 91660 w 1348191"/>
                      <a:gd name="T5" fmla="*/ 95720 h 791462"/>
                      <a:gd name="T6" fmla="*/ 0 w 1348191"/>
                      <a:gd name="T7" fmla="*/ 74016 h 791462"/>
                      <a:gd name="T8" fmla="*/ 249903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cxnSp>
                <p:nvCxnSpPr>
                  <p:cNvPr id="275" name="Straight Connector 274"/>
                  <p:cNvCxnSpPr>
                    <a:cxnSpLocks noChangeShapeType="1"/>
                    <a:endCxn id="270" idx="2"/>
                  </p:cNvCxnSpPr>
                  <p:nvPr/>
                </p:nvCxnSpPr>
                <p:spPr bwMode="auto">
                  <a:xfrm flipH="1" flipV="1">
                    <a:off x="2184879" y="1722154"/>
                    <a:ext cx="3780" cy="121059"/>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76" name="Straight Connector 275"/>
                  <p:cNvCxnSpPr>
                    <a:cxnSpLocks noChangeShapeType="1"/>
                  </p:cNvCxnSpPr>
                  <p:nvPr/>
                </p:nvCxnSpPr>
                <p:spPr bwMode="auto">
                  <a:xfrm flipH="1" flipV="1">
                    <a:off x="3379845" y="1727785"/>
                    <a:ext cx="3780" cy="121059"/>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94" name="Group 48257"/>
              <p:cNvGrpSpPr>
                <a:grpSpLocks/>
              </p:cNvGrpSpPr>
              <p:nvPr/>
            </p:nvGrpSpPr>
            <p:grpSpPr bwMode="auto">
              <a:xfrm>
                <a:off x="4377539" y="3333096"/>
                <a:ext cx="264922" cy="995910"/>
                <a:chOff x="5552116" y="3849635"/>
                <a:chExt cx="514350" cy="1670050"/>
              </a:xfrm>
            </p:grpSpPr>
            <p:sp>
              <p:nvSpPr>
                <p:cNvPr id="242" name="Rectangle 241"/>
                <p:cNvSpPr/>
                <p:nvPr/>
              </p:nvSpPr>
              <p:spPr bwMode="auto">
                <a:xfrm rot="10800000">
                  <a:off x="5555163" y="3933392"/>
                  <a:ext cx="498084" cy="628647"/>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243" name="Straight Connector 242"/>
                <p:cNvCxnSpPr/>
                <p:nvPr/>
              </p:nvCxnSpPr>
              <p:spPr bwMode="auto">
                <a:xfrm flipH="1">
                  <a:off x="6064879" y="4006752"/>
                  <a:ext cx="1588" cy="1365045"/>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244" name="Group 607"/>
                <p:cNvGrpSpPr>
                  <a:grpSpLocks/>
                </p:cNvGrpSpPr>
                <p:nvPr/>
              </p:nvGrpSpPr>
              <p:grpSpPr bwMode="auto">
                <a:xfrm>
                  <a:off x="5557264" y="5297988"/>
                  <a:ext cx="507588" cy="221697"/>
                  <a:chOff x="4128636" y="3606589"/>
                  <a:chExt cx="568145" cy="338667"/>
                </a:xfrm>
              </p:grpSpPr>
              <p:sp>
                <p:nvSpPr>
                  <p:cNvPr id="257" name="Oval 256"/>
                  <p:cNvSpPr/>
                  <p:nvPr/>
                </p:nvSpPr>
                <p:spPr>
                  <a:xfrm>
                    <a:off x="4128205" y="3719341"/>
                    <a:ext cx="568606" cy="225500"/>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58" name="Rectangle 257"/>
                  <p:cNvSpPr/>
                  <p:nvPr/>
                </p:nvSpPr>
                <p:spPr>
                  <a:xfrm>
                    <a:off x="4128205" y="3719341"/>
                    <a:ext cx="568606" cy="111537"/>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59" name="Oval 258"/>
                  <p:cNvSpPr/>
                  <p:nvPr/>
                </p:nvSpPr>
                <p:spPr>
                  <a:xfrm>
                    <a:off x="4128205" y="3573857"/>
                    <a:ext cx="568606" cy="257021"/>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260" name="Straight Connector 259"/>
                  <p:cNvCxnSpPr/>
                  <p:nvPr/>
                </p:nvCxnSpPr>
                <p:spPr>
                  <a:xfrm>
                    <a:off x="4696811" y="3719341"/>
                    <a:ext cx="0" cy="11153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a:off x="4128205" y="3719341"/>
                    <a:ext cx="0" cy="11153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45" name="Rectangle 244"/>
                <p:cNvSpPr/>
                <p:nvPr/>
              </p:nvSpPr>
              <p:spPr bwMode="auto">
                <a:xfrm>
                  <a:off x="5558467" y="4562294"/>
                  <a:ext cx="496887" cy="812678"/>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246" name="Straight Connector 245"/>
                <p:cNvCxnSpPr/>
                <p:nvPr/>
              </p:nvCxnSpPr>
              <p:spPr bwMode="auto">
                <a:xfrm flipH="1">
                  <a:off x="5552117" y="4014689"/>
                  <a:ext cx="3175" cy="1450757"/>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247" name="Group 595"/>
                <p:cNvGrpSpPr>
                  <a:grpSpLocks/>
                </p:cNvGrpSpPr>
                <p:nvPr/>
              </p:nvGrpSpPr>
              <p:grpSpPr bwMode="auto">
                <a:xfrm>
                  <a:off x="5554629" y="3849635"/>
                  <a:ext cx="503828" cy="248249"/>
                  <a:chOff x="2183302" y="1564542"/>
                  <a:chExt cx="1200154" cy="440314"/>
                </a:xfrm>
              </p:grpSpPr>
              <p:sp>
                <p:nvSpPr>
                  <p:cNvPr id="248" name="Oval 247"/>
                  <p:cNvSpPr/>
                  <p:nvPr/>
                </p:nvSpPr>
                <p:spPr bwMode="auto">
                  <a:xfrm flipV="1">
                    <a:off x="2188662" y="1691192"/>
                    <a:ext cx="1194966" cy="312499"/>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dirty="0">
                      <a:ln>
                        <a:solidFill>
                          <a:schemeClr val="tx1"/>
                        </a:solidFill>
                      </a:ln>
                    </a:endParaRPr>
                  </a:p>
                </p:txBody>
              </p:sp>
              <p:sp>
                <p:nvSpPr>
                  <p:cNvPr id="249" name="Rectangle 248"/>
                  <p:cNvSpPr/>
                  <p:nvPr/>
                </p:nvSpPr>
                <p:spPr bwMode="auto">
                  <a:xfrm>
                    <a:off x="2184881" y="1736237"/>
                    <a:ext cx="1198746" cy="112612"/>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50" name="Oval 249"/>
                  <p:cNvSpPr>
                    <a:spLocks noChangeArrowheads="1"/>
                  </p:cNvSpPr>
                  <p:nvPr/>
                </p:nvSpPr>
                <p:spPr bwMode="auto">
                  <a:xfrm flipV="1">
                    <a:off x="2184881" y="1564505"/>
                    <a:ext cx="1194966" cy="312497"/>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400" smtClean="0">
                      <a:solidFill>
                        <a:srgbClr val="FFFFFF"/>
                      </a:solidFill>
                      <a:latin typeface="Gill Sans MT" panose="020B0502020104020203" pitchFamily="34" charset="0"/>
                    </a:endParaRPr>
                  </a:p>
                </p:txBody>
              </p:sp>
              <p:sp>
                <p:nvSpPr>
                  <p:cNvPr id="251" name="Freeform 250"/>
                  <p:cNvSpPr/>
                  <p:nvPr/>
                </p:nvSpPr>
                <p:spPr bwMode="auto">
                  <a:xfrm>
                    <a:off x="2491185" y="1671486"/>
                    <a:ext cx="582357" cy="15484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52" name="Freeform 251"/>
                  <p:cNvSpPr>
                    <a:spLocks/>
                  </p:cNvSpPr>
                  <p:nvPr/>
                </p:nvSpPr>
                <p:spPr bwMode="auto">
                  <a:xfrm>
                    <a:off x="2430680" y="1629256"/>
                    <a:ext cx="703366" cy="109797"/>
                  </a:xfrm>
                  <a:custGeom>
                    <a:avLst/>
                    <a:gdLst>
                      <a:gd name="T0" fmla="*/ 0 w 3723451"/>
                      <a:gd name="T1" fmla="*/ 26862 h 932950"/>
                      <a:gd name="T2" fmla="*/ 123762 w 3723451"/>
                      <a:gd name="T3" fmla="*/ 317 h 932950"/>
                      <a:gd name="T4" fmla="*/ 350560 w 3723451"/>
                      <a:gd name="T5" fmla="*/ 61264 h 932950"/>
                      <a:gd name="T6" fmla="*/ 566927 w 3723451"/>
                      <a:gd name="T7" fmla="*/ 0 h 932950"/>
                      <a:gd name="T8" fmla="*/ 703366 w 3723451"/>
                      <a:gd name="T9" fmla="*/ 24379 h 932950"/>
                      <a:gd name="T10" fmla="*/ 601856 w 3723451"/>
                      <a:gd name="T11" fmla="*/ 54357 h 932950"/>
                      <a:gd name="T12" fmla="*/ 569173 w 3723451"/>
                      <a:gd name="T13" fmla="*/ 46275 h 932950"/>
                      <a:gd name="T14" fmla="*/ 354544 w 3723451"/>
                      <a:gd name="T15" fmla="*/ 109797 h 932950"/>
                      <a:gd name="T16" fmla="*/ 134425 w 3723451"/>
                      <a:gd name="T17" fmla="*/ 48612 h 932950"/>
                      <a:gd name="T18" fmla="*/ 98836 w 3723451"/>
                      <a:gd name="T19" fmla="*/ 55215 h 932950"/>
                      <a:gd name="T20" fmla="*/ 0 w 3723451"/>
                      <a:gd name="T21" fmla="*/ 26862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sp>
                <p:nvSpPr>
                  <p:cNvPr id="253" name="Freeform 252"/>
                  <p:cNvSpPr>
                    <a:spLocks/>
                  </p:cNvSpPr>
                  <p:nvPr/>
                </p:nvSpPr>
                <p:spPr bwMode="auto">
                  <a:xfrm>
                    <a:off x="2892028" y="1722161"/>
                    <a:ext cx="260927" cy="95720"/>
                  </a:xfrm>
                  <a:custGeom>
                    <a:avLst/>
                    <a:gdLst>
                      <a:gd name="T0" fmla="*/ 0 w 1366596"/>
                      <a:gd name="T1" fmla="*/ 0 h 809868"/>
                      <a:gd name="T2" fmla="*/ 260927 w 1366596"/>
                      <a:gd name="T3" fmla="*/ 73965 h 809868"/>
                      <a:gd name="T4" fmla="*/ 165166 w 1366596"/>
                      <a:gd name="T5" fmla="*/ 95720 h 809868"/>
                      <a:gd name="T6" fmla="*/ 878 w 1366596"/>
                      <a:gd name="T7" fmla="*/ 50579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sp>
                <p:nvSpPr>
                  <p:cNvPr id="254" name="Freeform 253"/>
                  <p:cNvSpPr>
                    <a:spLocks/>
                  </p:cNvSpPr>
                  <p:nvPr/>
                </p:nvSpPr>
                <p:spPr bwMode="auto">
                  <a:xfrm>
                    <a:off x="2419337" y="1724976"/>
                    <a:ext cx="253362" cy="95720"/>
                  </a:xfrm>
                  <a:custGeom>
                    <a:avLst/>
                    <a:gdLst>
                      <a:gd name="T0" fmla="*/ 249903 w 1348191"/>
                      <a:gd name="T1" fmla="*/ 0 h 791462"/>
                      <a:gd name="T2" fmla="*/ 253362 w 1348191"/>
                      <a:gd name="T3" fmla="*/ 46190 h 791462"/>
                      <a:gd name="T4" fmla="*/ 91660 w 1348191"/>
                      <a:gd name="T5" fmla="*/ 95720 h 791462"/>
                      <a:gd name="T6" fmla="*/ 0 w 1348191"/>
                      <a:gd name="T7" fmla="*/ 74016 h 791462"/>
                      <a:gd name="T8" fmla="*/ 249903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cxnSp>
                <p:nvCxnSpPr>
                  <p:cNvPr id="255" name="Straight Connector 254"/>
                  <p:cNvCxnSpPr>
                    <a:cxnSpLocks noChangeShapeType="1"/>
                    <a:endCxn id="250" idx="2"/>
                  </p:cNvCxnSpPr>
                  <p:nvPr/>
                </p:nvCxnSpPr>
                <p:spPr bwMode="auto">
                  <a:xfrm flipH="1" flipV="1">
                    <a:off x="2184881" y="1722161"/>
                    <a:ext cx="3780" cy="121057"/>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56" name="Straight Connector 255"/>
                  <p:cNvCxnSpPr>
                    <a:cxnSpLocks noChangeShapeType="1"/>
                  </p:cNvCxnSpPr>
                  <p:nvPr/>
                </p:nvCxnSpPr>
                <p:spPr bwMode="auto">
                  <a:xfrm flipH="1" flipV="1">
                    <a:off x="3379847" y="1727792"/>
                    <a:ext cx="3780" cy="121057"/>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95" name="Group 48258"/>
              <p:cNvGrpSpPr>
                <a:grpSpLocks/>
              </p:cNvGrpSpPr>
              <p:nvPr/>
            </p:nvGrpSpPr>
            <p:grpSpPr bwMode="auto">
              <a:xfrm>
                <a:off x="4890213" y="3325522"/>
                <a:ext cx="264922" cy="996857"/>
                <a:chOff x="6547479" y="3836935"/>
                <a:chExt cx="514350" cy="1671638"/>
              </a:xfrm>
            </p:grpSpPr>
            <p:sp>
              <p:nvSpPr>
                <p:cNvPr id="222" name="Rectangle 221"/>
                <p:cNvSpPr/>
                <p:nvPr/>
              </p:nvSpPr>
              <p:spPr bwMode="auto">
                <a:xfrm rot="10800000">
                  <a:off x="6550526" y="3920772"/>
                  <a:ext cx="498084" cy="629245"/>
                </a:xfrm>
                <a:prstGeom prst="rect">
                  <a:avLst/>
                </a:prstGeom>
                <a:gradFill>
                  <a:gsLst>
                    <a:gs pos="100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223" name="Straight Connector 222"/>
                <p:cNvCxnSpPr/>
                <p:nvPr/>
              </p:nvCxnSpPr>
              <p:spPr bwMode="auto">
                <a:xfrm flipH="1">
                  <a:off x="7060242" y="3994054"/>
                  <a:ext cx="1587" cy="1366633"/>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224" name="Group 634"/>
                <p:cNvGrpSpPr>
                  <a:grpSpLocks/>
                </p:cNvGrpSpPr>
                <p:nvPr/>
              </p:nvGrpSpPr>
              <p:grpSpPr bwMode="auto">
                <a:xfrm>
                  <a:off x="6552627" y="5286665"/>
                  <a:ext cx="507588" cy="221908"/>
                  <a:chOff x="4128636" y="3606589"/>
                  <a:chExt cx="568145" cy="338667"/>
                </a:xfrm>
              </p:grpSpPr>
              <p:sp>
                <p:nvSpPr>
                  <p:cNvPr id="237" name="Oval 236"/>
                  <p:cNvSpPr/>
                  <p:nvPr/>
                </p:nvSpPr>
                <p:spPr>
                  <a:xfrm>
                    <a:off x="4128205" y="3719558"/>
                    <a:ext cx="568606" cy="225284"/>
                  </a:xfrm>
                  <a:prstGeom prst="ellipse">
                    <a:avLst/>
                  </a:prstGeom>
                  <a:solidFill>
                    <a:schemeClr val="accent2">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38" name="Rectangle 237"/>
                  <p:cNvSpPr/>
                  <p:nvPr/>
                </p:nvSpPr>
                <p:spPr>
                  <a:xfrm>
                    <a:off x="4128205" y="3719558"/>
                    <a:ext cx="568606" cy="111431"/>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39" name="Oval 238"/>
                  <p:cNvSpPr/>
                  <p:nvPr/>
                </p:nvSpPr>
                <p:spPr>
                  <a:xfrm>
                    <a:off x="4128205" y="3605704"/>
                    <a:ext cx="568606" cy="225286"/>
                  </a:xfrm>
                  <a:prstGeom prst="ellipse">
                    <a:avLst/>
                  </a:prstGeom>
                  <a:solidFill>
                    <a:schemeClr val="accent2">
                      <a:lumMod val="40000"/>
                      <a:lumOff val="6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240" name="Straight Connector 239"/>
                  <p:cNvCxnSpPr/>
                  <p:nvPr/>
                </p:nvCxnSpPr>
                <p:spPr>
                  <a:xfrm>
                    <a:off x="4696811" y="3719558"/>
                    <a:ext cx="0" cy="111431"/>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a:off x="4128205" y="3719558"/>
                    <a:ext cx="0" cy="111431"/>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25" name="Rectangle 224"/>
                <p:cNvSpPr/>
                <p:nvPr/>
              </p:nvSpPr>
              <p:spPr bwMode="auto">
                <a:xfrm>
                  <a:off x="6553829" y="4551184"/>
                  <a:ext cx="496888" cy="812678"/>
                </a:xfrm>
                <a:prstGeom prst="rect">
                  <a:avLst/>
                </a:prstGeom>
                <a:gradFill>
                  <a:gsLst>
                    <a:gs pos="0">
                      <a:schemeClr val="accent2">
                        <a:lumMod val="75000"/>
                        <a:alpha val="62000"/>
                      </a:schemeClr>
                    </a:gs>
                    <a:gs pos="54000">
                      <a:schemeClr val="accent2">
                        <a:lumMod val="60000"/>
                        <a:lumOff val="4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226" name="Straight Connector 225"/>
                <p:cNvCxnSpPr/>
                <p:nvPr/>
              </p:nvCxnSpPr>
              <p:spPr bwMode="auto">
                <a:xfrm flipH="1">
                  <a:off x="6547479" y="4001991"/>
                  <a:ext cx="3175" cy="1452344"/>
                </a:xfrm>
                <a:prstGeom prst="line">
                  <a:avLst/>
                </a:prstGeom>
                <a:ln w="31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227" name="Group 622"/>
                <p:cNvGrpSpPr>
                  <a:grpSpLocks/>
                </p:cNvGrpSpPr>
                <p:nvPr/>
              </p:nvGrpSpPr>
              <p:grpSpPr bwMode="auto">
                <a:xfrm>
                  <a:off x="6549992" y="3836935"/>
                  <a:ext cx="503828" cy="248485"/>
                  <a:chOff x="2183302" y="1564542"/>
                  <a:chExt cx="1200154" cy="440314"/>
                </a:xfrm>
              </p:grpSpPr>
              <p:sp>
                <p:nvSpPr>
                  <p:cNvPr id="228" name="Oval 227"/>
                  <p:cNvSpPr/>
                  <p:nvPr/>
                </p:nvSpPr>
                <p:spPr bwMode="auto">
                  <a:xfrm flipV="1">
                    <a:off x="2188662" y="1691075"/>
                    <a:ext cx="1194966" cy="315014"/>
                  </a:xfrm>
                  <a:prstGeom prst="ellipse">
                    <a:avLst/>
                  </a:prstGeom>
                  <a:gradFill flip="none" rotWithShape="1">
                    <a:gsLst>
                      <a:gs pos="0">
                        <a:schemeClr val="accent2">
                          <a:lumMod val="75000"/>
                        </a:schemeClr>
                      </a:gs>
                      <a:gs pos="31000">
                        <a:schemeClr val="accent2">
                          <a:lumMod val="60000"/>
                          <a:lumOff val="40000"/>
                        </a:schemeClr>
                      </a:gs>
                      <a:gs pos="100000">
                        <a:schemeClr val="bg1"/>
                      </a:gs>
                    </a:gsLst>
                    <a:lin ang="16200000" scaled="0"/>
                    <a:tileRect/>
                  </a:gra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dirty="0">
                      <a:ln>
                        <a:solidFill>
                          <a:schemeClr val="tx1"/>
                        </a:solidFill>
                      </a:ln>
                    </a:endParaRPr>
                  </a:p>
                </p:txBody>
              </p:sp>
              <p:sp>
                <p:nvSpPr>
                  <p:cNvPr id="229" name="Rectangle 228"/>
                  <p:cNvSpPr/>
                  <p:nvPr/>
                </p:nvSpPr>
                <p:spPr bwMode="auto">
                  <a:xfrm>
                    <a:off x="2184879" y="1736077"/>
                    <a:ext cx="1198749" cy="112505"/>
                  </a:xfrm>
                  <a:prstGeom prst="rect">
                    <a:avLst/>
                  </a:prstGeom>
                  <a:gradFill>
                    <a:gsLst>
                      <a:gs pos="0">
                        <a:schemeClr val="accent2">
                          <a:lumMod val="40000"/>
                          <a:lumOff val="60000"/>
                        </a:schemeClr>
                      </a:gs>
                      <a:gs pos="54000">
                        <a:schemeClr val="accent2">
                          <a:lumMod val="60000"/>
                          <a:lumOff val="40000"/>
                        </a:schemeClr>
                      </a:gs>
                      <a:gs pos="100000">
                        <a:schemeClr val="accent2">
                          <a:lumMod val="75000"/>
                        </a:schemeClr>
                      </a:gs>
                    </a:gsLst>
                    <a:lin ang="162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30" name="Oval 229"/>
                  <p:cNvSpPr>
                    <a:spLocks noChangeArrowheads="1"/>
                  </p:cNvSpPr>
                  <p:nvPr/>
                </p:nvSpPr>
                <p:spPr bwMode="auto">
                  <a:xfrm flipV="1">
                    <a:off x="2184879" y="1564508"/>
                    <a:ext cx="1194966" cy="315014"/>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400" smtClean="0">
                      <a:solidFill>
                        <a:srgbClr val="FFFFFF"/>
                      </a:solidFill>
                      <a:latin typeface="Gill Sans MT" panose="020B0502020104020203" pitchFamily="34" charset="0"/>
                    </a:endParaRPr>
                  </a:p>
                </p:txBody>
              </p:sp>
              <p:sp>
                <p:nvSpPr>
                  <p:cNvPr id="231" name="Freeform 230"/>
                  <p:cNvSpPr/>
                  <p:nvPr/>
                </p:nvSpPr>
                <p:spPr bwMode="auto">
                  <a:xfrm>
                    <a:off x="2491185" y="1671388"/>
                    <a:ext cx="582357" cy="157507"/>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32" name="Freeform 231"/>
                  <p:cNvSpPr>
                    <a:spLocks/>
                  </p:cNvSpPr>
                  <p:nvPr/>
                </p:nvSpPr>
                <p:spPr bwMode="auto">
                  <a:xfrm>
                    <a:off x="2430680" y="1629198"/>
                    <a:ext cx="703366" cy="112505"/>
                  </a:xfrm>
                  <a:custGeom>
                    <a:avLst/>
                    <a:gdLst>
                      <a:gd name="T0" fmla="*/ 0 w 3723451"/>
                      <a:gd name="T1" fmla="*/ 27524 h 932950"/>
                      <a:gd name="T2" fmla="*/ 123762 w 3723451"/>
                      <a:gd name="T3" fmla="*/ 324 h 932950"/>
                      <a:gd name="T4" fmla="*/ 350560 w 3723451"/>
                      <a:gd name="T5" fmla="*/ 62775 h 932950"/>
                      <a:gd name="T6" fmla="*/ 566927 w 3723451"/>
                      <a:gd name="T7" fmla="*/ 0 h 932950"/>
                      <a:gd name="T8" fmla="*/ 703366 w 3723451"/>
                      <a:gd name="T9" fmla="*/ 24980 h 932950"/>
                      <a:gd name="T10" fmla="*/ 601856 w 3723451"/>
                      <a:gd name="T11" fmla="*/ 55698 h 932950"/>
                      <a:gd name="T12" fmla="*/ 569173 w 3723451"/>
                      <a:gd name="T13" fmla="*/ 47416 h 932950"/>
                      <a:gd name="T14" fmla="*/ 354544 w 3723451"/>
                      <a:gd name="T15" fmla="*/ 112505 h 932950"/>
                      <a:gd name="T16" fmla="*/ 134425 w 3723451"/>
                      <a:gd name="T17" fmla="*/ 49811 h 932950"/>
                      <a:gd name="T18" fmla="*/ 98836 w 3723451"/>
                      <a:gd name="T19" fmla="*/ 56577 h 932950"/>
                      <a:gd name="T20" fmla="*/ 0 w 3723451"/>
                      <a:gd name="T21" fmla="*/ 27524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sp>
                <p:nvSpPr>
                  <p:cNvPr id="233" name="Freeform 232"/>
                  <p:cNvSpPr>
                    <a:spLocks/>
                  </p:cNvSpPr>
                  <p:nvPr/>
                </p:nvSpPr>
                <p:spPr bwMode="auto">
                  <a:xfrm>
                    <a:off x="2892028" y="1724827"/>
                    <a:ext cx="260925" cy="95629"/>
                  </a:xfrm>
                  <a:custGeom>
                    <a:avLst/>
                    <a:gdLst>
                      <a:gd name="T0" fmla="*/ 0 w 1366596"/>
                      <a:gd name="T1" fmla="*/ 0 h 809868"/>
                      <a:gd name="T2" fmla="*/ 260925 w 1366596"/>
                      <a:gd name="T3" fmla="*/ 73895 h 809868"/>
                      <a:gd name="T4" fmla="*/ 165165 w 1366596"/>
                      <a:gd name="T5" fmla="*/ 95629 h 809868"/>
                      <a:gd name="T6" fmla="*/ 878 w 1366596"/>
                      <a:gd name="T7" fmla="*/ 50531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sp>
                <p:nvSpPr>
                  <p:cNvPr id="234" name="Freeform 233"/>
                  <p:cNvSpPr>
                    <a:spLocks/>
                  </p:cNvSpPr>
                  <p:nvPr/>
                </p:nvSpPr>
                <p:spPr bwMode="auto">
                  <a:xfrm>
                    <a:off x="2419334" y="1727640"/>
                    <a:ext cx="253364" cy="92816"/>
                  </a:xfrm>
                  <a:custGeom>
                    <a:avLst/>
                    <a:gdLst>
                      <a:gd name="T0" fmla="*/ 249905 w 1348191"/>
                      <a:gd name="T1" fmla="*/ 0 h 791462"/>
                      <a:gd name="T2" fmla="*/ 253364 w 1348191"/>
                      <a:gd name="T3" fmla="*/ 44789 h 791462"/>
                      <a:gd name="T4" fmla="*/ 91661 w 1348191"/>
                      <a:gd name="T5" fmla="*/ 92816 h 791462"/>
                      <a:gd name="T6" fmla="*/ 0 w 1348191"/>
                      <a:gd name="T7" fmla="*/ 71770 h 791462"/>
                      <a:gd name="T8" fmla="*/ 249905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cxnSp>
                <p:nvCxnSpPr>
                  <p:cNvPr id="235" name="Straight Connector 234"/>
                  <p:cNvCxnSpPr>
                    <a:cxnSpLocks noChangeShapeType="1"/>
                    <a:endCxn id="230" idx="2"/>
                  </p:cNvCxnSpPr>
                  <p:nvPr/>
                </p:nvCxnSpPr>
                <p:spPr bwMode="auto">
                  <a:xfrm flipH="1" flipV="1">
                    <a:off x="2184879" y="1722015"/>
                    <a:ext cx="3783" cy="120942"/>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36" name="Straight Connector 235"/>
                  <p:cNvCxnSpPr>
                    <a:cxnSpLocks noChangeShapeType="1"/>
                  </p:cNvCxnSpPr>
                  <p:nvPr/>
                </p:nvCxnSpPr>
                <p:spPr bwMode="auto">
                  <a:xfrm flipH="1" flipV="1">
                    <a:off x="3379845" y="1730452"/>
                    <a:ext cx="3783" cy="12094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sp>
            <p:nvSpPr>
              <p:cNvPr id="96" name="Freeform 95"/>
              <p:cNvSpPr/>
              <p:nvPr/>
            </p:nvSpPr>
            <p:spPr bwMode="auto">
              <a:xfrm>
                <a:off x="2744668" y="2517165"/>
                <a:ext cx="152903" cy="1039302"/>
              </a:xfrm>
              <a:custGeom>
                <a:avLst/>
                <a:gdLst>
                  <a:gd name="connsiteX0" fmla="*/ 307275 w 307275"/>
                  <a:gd name="connsiteY0" fmla="*/ 0 h 1659441"/>
                  <a:gd name="connsiteX1" fmla="*/ 0 w 307275"/>
                  <a:gd name="connsiteY1" fmla="*/ 0 h 1659441"/>
                  <a:gd name="connsiteX2" fmla="*/ 0 w 307275"/>
                  <a:gd name="connsiteY2" fmla="*/ 1659441 h 1659441"/>
                  <a:gd name="connsiteX0" fmla="*/ 307275 w 307275"/>
                  <a:gd name="connsiteY0" fmla="*/ 0 h 2015941"/>
                  <a:gd name="connsiteX1" fmla="*/ 0 w 307275"/>
                  <a:gd name="connsiteY1" fmla="*/ 0 h 2015941"/>
                  <a:gd name="connsiteX2" fmla="*/ 0 w 307275"/>
                  <a:gd name="connsiteY2" fmla="*/ 2015941 h 2015941"/>
                  <a:gd name="connsiteX0" fmla="*/ 228538 w 228538"/>
                  <a:gd name="connsiteY0" fmla="*/ 0 h 2022548"/>
                  <a:gd name="connsiteX1" fmla="*/ 0 w 228538"/>
                  <a:gd name="connsiteY1" fmla="*/ 6607 h 2022548"/>
                  <a:gd name="connsiteX2" fmla="*/ 0 w 228538"/>
                  <a:gd name="connsiteY2" fmla="*/ 2022548 h 2022548"/>
                </a:gdLst>
                <a:ahLst/>
                <a:cxnLst>
                  <a:cxn ang="0">
                    <a:pos x="connsiteX0" y="connsiteY0"/>
                  </a:cxn>
                  <a:cxn ang="0">
                    <a:pos x="connsiteX1" y="connsiteY1"/>
                  </a:cxn>
                  <a:cxn ang="0">
                    <a:pos x="connsiteX2" y="connsiteY2"/>
                  </a:cxn>
                </a:cxnLst>
                <a:rect l="l" t="t" r="r" b="b"/>
                <a:pathLst>
                  <a:path w="228538" h="2022548">
                    <a:moveTo>
                      <a:pt x="228538" y="0"/>
                    </a:moveTo>
                    <a:lnTo>
                      <a:pt x="0" y="6607"/>
                    </a:lnTo>
                    <a:lnTo>
                      <a:pt x="0" y="2022548"/>
                    </a:lnTo>
                  </a:path>
                </a:pathLst>
              </a:custGeom>
              <a:ln w="3175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400" dirty="0">
                  <a:solidFill>
                    <a:srgbClr val="CC0000"/>
                  </a:solidFill>
                </a:endParaRPr>
              </a:p>
            </p:txBody>
          </p:sp>
          <p:sp>
            <p:nvSpPr>
              <p:cNvPr id="97" name="Freeform 96"/>
              <p:cNvSpPr/>
              <p:nvPr/>
            </p:nvSpPr>
            <p:spPr bwMode="auto">
              <a:xfrm flipH="1">
                <a:off x="4820712" y="2514325"/>
                <a:ext cx="198692" cy="1371538"/>
              </a:xfrm>
              <a:custGeom>
                <a:avLst/>
                <a:gdLst>
                  <a:gd name="connsiteX0" fmla="*/ 307275 w 307275"/>
                  <a:gd name="connsiteY0" fmla="*/ 0 h 1659441"/>
                  <a:gd name="connsiteX1" fmla="*/ 0 w 307275"/>
                  <a:gd name="connsiteY1" fmla="*/ 0 h 1659441"/>
                  <a:gd name="connsiteX2" fmla="*/ 0 w 307275"/>
                  <a:gd name="connsiteY2" fmla="*/ 1659441 h 1659441"/>
                  <a:gd name="connsiteX0" fmla="*/ 307275 w 307275"/>
                  <a:gd name="connsiteY0" fmla="*/ 0 h 2117725"/>
                  <a:gd name="connsiteX1" fmla="*/ 0 w 307275"/>
                  <a:gd name="connsiteY1" fmla="*/ 0 h 2117725"/>
                  <a:gd name="connsiteX2" fmla="*/ 0 w 307275"/>
                  <a:gd name="connsiteY2" fmla="*/ 2117725 h 2117725"/>
                </a:gdLst>
                <a:ahLst/>
                <a:cxnLst>
                  <a:cxn ang="0">
                    <a:pos x="connsiteX0" y="connsiteY0"/>
                  </a:cxn>
                  <a:cxn ang="0">
                    <a:pos x="connsiteX1" y="connsiteY1"/>
                  </a:cxn>
                  <a:cxn ang="0">
                    <a:pos x="connsiteX2" y="connsiteY2"/>
                  </a:cxn>
                </a:cxnLst>
                <a:rect l="l" t="t" r="r" b="b"/>
                <a:pathLst>
                  <a:path w="307275" h="2117725">
                    <a:moveTo>
                      <a:pt x="307275" y="0"/>
                    </a:moveTo>
                    <a:lnTo>
                      <a:pt x="0" y="0"/>
                    </a:lnTo>
                    <a:lnTo>
                      <a:pt x="0" y="2117725"/>
                    </a:lnTo>
                  </a:path>
                </a:pathLst>
              </a:custGeom>
              <a:ln w="3175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400" dirty="0"/>
              </a:p>
            </p:txBody>
          </p:sp>
          <p:cxnSp>
            <p:nvCxnSpPr>
              <p:cNvPr id="98" name="Straight Arrow Connector 97"/>
              <p:cNvCxnSpPr/>
              <p:nvPr/>
            </p:nvCxnSpPr>
            <p:spPr bwMode="auto">
              <a:xfrm flipV="1">
                <a:off x="4501006" y="2664826"/>
                <a:ext cx="4089" cy="1229556"/>
              </a:xfrm>
              <a:prstGeom prst="straightConnector1">
                <a:avLst/>
              </a:prstGeom>
              <a:ln w="3175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bwMode="auto">
              <a:xfrm flipV="1">
                <a:off x="3886942" y="2677130"/>
                <a:ext cx="8994" cy="1214412"/>
              </a:xfrm>
              <a:prstGeom prst="straightConnector1">
                <a:avLst/>
              </a:prstGeom>
              <a:ln w="3175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bwMode="auto">
              <a:xfrm flipH="1" flipV="1">
                <a:off x="3478929" y="2709313"/>
                <a:ext cx="4906" cy="1182230"/>
              </a:xfrm>
              <a:prstGeom prst="straightConnector1">
                <a:avLst/>
              </a:prstGeom>
              <a:ln w="31750">
                <a:solidFill>
                  <a:srgbClr val="CC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101" name="Group 554"/>
              <p:cNvGrpSpPr>
                <a:grpSpLocks/>
              </p:cNvGrpSpPr>
              <p:nvPr/>
            </p:nvGrpSpPr>
            <p:grpSpPr bwMode="auto">
              <a:xfrm>
                <a:off x="3375666" y="4050409"/>
                <a:ext cx="221584" cy="196086"/>
                <a:chOff x="2931664" y="3912603"/>
                <a:chExt cx="430450" cy="329314"/>
              </a:xfrm>
            </p:grpSpPr>
            <p:sp>
              <p:nvSpPr>
                <p:cNvPr id="218" name="Rectangle 217"/>
                <p:cNvSpPr/>
                <p:nvPr/>
              </p:nvSpPr>
              <p:spPr>
                <a:xfrm>
                  <a:off x="2936890" y="3912858"/>
                  <a:ext cx="425689" cy="329059"/>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219" name="Straight Connector 218"/>
                <p:cNvCxnSpPr/>
                <p:nvPr/>
              </p:nvCxnSpPr>
              <p:spPr>
                <a:xfrm>
                  <a:off x="2932124" y="4005058"/>
                  <a:ext cx="425689"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a:off x="2932124" y="4068645"/>
                  <a:ext cx="425689"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p:cNvCxnSpPr>
                  <a:stCxn id="218" idx="2"/>
                </p:cNvCxnSpPr>
                <p:nvPr/>
              </p:nvCxnSpPr>
              <p:spPr>
                <a:xfrm flipH="1" flipV="1">
                  <a:off x="3148146" y="4005058"/>
                  <a:ext cx="1589" cy="236859"/>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102" name="Group 582"/>
              <p:cNvGrpSpPr>
                <a:grpSpLocks/>
              </p:cNvGrpSpPr>
              <p:nvPr/>
            </p:nvGrpSpPr>
            <p:grpSpPr bwMode="auto">
              <a:xfrm>
                <a:off x="3778845" y="4050370"/>
                <a:ext cx="221584" cy="196086"/>
                <a:chOff x="2931664" y="3912603"/>
                <a:chExt cx="430450" cy="329314"/>
              </a:xfrm>
            </p:grpSpPr>
            <p:sp>
              <p:nvSpPr>
                <p:cNvPr id="214" name="Rectangle 213"/>
                <p:cNvSpPr/>
                <p:nvPr/>
              </p:nvSpPr>
              <p:spPr>
                <a:xfrm>
                  <a:off x="2936750" y="3912924"/>
                  <a:ext cx="425689" cy="329059"/>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215" name="Straight Connector 214"/>
                <p:cNvCxnSpPr/>
                <p:nvPr/>
              </p:nvCxnSpPr>
              <p:spPr>
                <a:xfrm>
                  <a:off x="2931985" y="4005125"/>
                  <a:ext cx="425689"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a:off x="2931985" y="4068711"/>
                  <a:ext cx="425689"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a:stCxn id="214" idx="2"/>
                </p:cNvCxnSpPr>
                <p:nvPr/>
              </p:nvCxnSpPr>
              <p:spPr>
                <a:xfrm flipH="1" flipV="1">
                  <a:off x="3148007" y="4005125"/>
                  <a:ext cx="1588" cy="236859"/>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103" name="Group 609"/>
              <p:cNvGrpSpPr>
                <a:grpSpLocks/>
              </p:cNvGrpSpPr>
              <p:nvPr/>
            </p:nvGrpSpPr>
            <p:grpSpPr bwMode="auto">
              <a:xfrm>
                <a:off x="4399012" y="4049015"/>
                <a:ext cx="221626" cy="195765"/>
                <a:chOff x="2932186" y="3913304"/>
                <a:chExt cx="430531" cy="328775"/>
              </a:xfrm>
            </p:grpSpPr>
            <p:sp>
              <p:nvSpPr>
                <p:cNvPr id="210" name="Rectangle 209"/>
                <p:cNvSpPr/>
                <p:nvPr/>
              </p:nvSpPr>
              <p:spPr>
                <a:xfrm>
                  <a:off x="2936535" y="3912722"/>
                  <a:ext cx="425689" cy="329058"/>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211" name="Straight Connector 210"/>
                <p:cNvCxnSpPr/>
                <p:nvPr/>
              </p:nvCxnSpPr>
              <p:spPr>
                <a:xfrm>
                  <a:off x="2931771" y="4004922"/>
                  <a:ext cx="425689"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a:off x="2931771" y="4068509"/>
                  <a:ext cx="425689"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p:cNvCxnSpPr>
                  <a:stCxn id="210" idx="2"/>
                </p:cNvCxnSpPr>
                <p:nvPr/>
              </p:nvCxnSpPr>
              <p:spPr>
                <a:xfrm flipH="1" flipV="1">
                  <a:off x="3147792" y="4004922"/>
                  <a:ext cx="1588" cy="236858"/>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104" name="Group 636"/>
              <p:cNvGrpSpPr>
                <a:grpSpLocks/>
              </p:cNvGrpSpPr>
              <p:nvPr/>
            </p:nvGrpSpPr>
            <p:grpSpPr bwMode="auto">
              <a:xfrm>
                <a:off x="4909021" y="4044585"/>
                <a:ext cx="221584" cy="196272"/>
                <a:chOff x="2931664" y="3912603"/>
                <a:chExt cx="430450" cy="329314"/>
              </a:xfrm>
            </p:grpSpPr>
            <p:sp>
              <p:nvSpPr>
                <p:cNvPr id="206" name="Rectangle 205"/>
                <p:cNvSpPr/>
                <p:nvPr/>
              </p:nvSpPr>
              <p:spPr>
                <a:xfrm>
                  <a:off x="2936425" y="3913102"/>
                  <a:ext cx="425689" cy="328747"/>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207" name="Straight Connector 206"/>
                <p:cNvCxnSpPr/>
                <p:nvPr/>
              </p:nvCxnSpPr>
              <p:spPr>
                <a:xfrm>
                  <a:off x="2931660" y="4005215"/>
                  <a:ext cx="425689"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2931660" y="4067152"/>
                  <a:ext cx="425689"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a:stCxn id="206" idx="2"/>
                </p:cNvCxnSpPr>
                <p:nvPr/>
              </p:nvCxnSpPr>
              <p:spPr>
                <a:xfrm flipH="1" flipV="1">
                  <a:off x="3147681" y="4005215"/>
                  <a:ext cx="1588" cy="23663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grpSp>
            <p:nvGrpSpPr>
              <p:cNvPr id="105" name="Group 554"/>
              <p:cNvGrpSpPr>
                <a:grpSpLocks/>
              </p:cNvGrpSpPr>
              <p:nvPr/>
            </p:nvGrpSpPr>
            <p:grpSpPr bwMode="auto">
              <a:xfrm>
                <a:off x="2577048" y="3832857"/>
                <a:ext cx="347894" cy="310507"/>
                <a:chOff x="2931664" y="3912603"/>
                <a:chExt cx="430450" cy="329314"/>
              </a:xfrm>
            </p:grpSpPr>
            <p:sp>
              <p:nvSpPr>
                <p:cNvPr id="202" name="Rectangle 201"/>
                <p:cNvSpPr/>
                <p:nvPr/>
              </p:nvSpPr>
              <p:spPr>
                <a:xfrm>
                  <a:off x="2936722" y="3913607"/>
                  <a:ext cx="425923" cy="328266"/>
                </a:xfrm>
                <a:prstGeom prst="rect">
                  <a:avLst/>
                </a:prstGeom>
                <a:solidFill>
                  <a:schemeClr val="bg1"/>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cxnSp>
              <p:nvCxnSpPr>
                <p:cNvPr id="203" name="Straight Connector 202"/>
                <p:cNvCxnSpPr/>
                <p:nvPr/>
              </p:nvCxnSpPr>
              <p:spPr>
                <a:xfrm>
                  <a:off x="2932675" y="4004959"/>
                  <a:ext cx="424911"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2932675" y="4069207"/>
                  <a:ext cx="424911" cy="0"/>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a:stCxn id="202" idx="2"/>
                </p:cNvCxnSpPr>
                <p:nvPr/>
              </p:nvCxnSpPr>
              <p:spPr>
                <a:xfrm flipH="1" flipV="1">
                  <a:off x="3148166" y="4004959"/>
                  <a:ext cx="1011" cy="236914"/>
                </a:xfrm>
                <a:prstGeom prst="line">
                  <a:avLst/>
                </a:prstGeom>
                <a:ln w="3175">
                  <a:solidFill>
                    <a:srgbClr val="CC0000"/>
                  </a:solidFill>
                </a:ln>
                <a:effectLst/>
              </p:spPr>
              <p:style>
                <a:lnRef idx="2">
                  <a:schemeClr val="accent1"/>
                </a:lnRef>
                <a:fillRef idx="0">
                  <a:schemeClr val="accent1"/>
                </a:fillRef>
                <a:effectRef idx="1">
                  <a:schemeClr val="accent1"/>
                </a:effectRef>
                <a:fontRef idx="minor">
                  <a:schemeClr val="tx1"/>
                </a:fontRef>
              </p:style>
            </p:cxnSp>
          </p:grpSp>
          <p:sp>
            <p:nvSpPr>
              <p:cNvPr id="106" name="Oval 105"/>
              <p:cNvSpPr>
                <a:spLocks noChangeArrowheads="1"/>
              </p:cNvSpPr>
              <p:nvPr/>
            </p:nvSpPr>
            <p:spPr bwMode="auto">
              <a:xfrm flipV="1">
                <a:off x="4535348" y="4620379"/>
                <a:ext cx="302535" cy="106013"/>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400" smtClean="0">
                  <a:solidFill>
                    <a:srgbClr val="FFFFFF"/>
                  </a:solidFill>
                  <a:latin typeface="Gill Sans MT" panose="020B0502020104020203" pitchFamily="34" charset="0"/>
                </a:endParaRPr>
              </a:p>
            </p:txBody>
          </p:sp>
          <p:sp>
            <p:nvSpPr>
              <p:cNvPr id="107" name="Rectangle 106"/>
              <p:cNvSpPr/>
              <p:nvPr/>
            </p:nvSpPr>
            <p:spPr bwMode="auto">
              <a:xfrm>
                <a:off x="4534530" y="4635523"/>
                <a:ext cx="303352" cy="38808"/>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108" name="Oval 107"/>
              <p:cNvSpPr>
                <a:spLocks noChangeArrowheads="1"/>
              </p:cNvSpPr>
              <p:nvPr/>
            </p:nvSpPr>
            <p:spPr bwMode="auto">
              <a:xfrm flipV="1">
                <a:off x="4534530" y="4581570"/>
                <a:ext cx="302535" cy="106013"/>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400" smtClean="0">
                  <a:solidFill>
                    <a:srgbClr val="FFFFFF"/>
                  </a:solidFill>
                  <a:latin typeface="Gill Sans MT" panose="020B0502020104020203" pitchFamily="34" charset="0"/>
                </a:endParaRPr>
              </a:p>
            </p:txBody>
          </p:sp>
          <p:sp>
            <p:nvSpPr>
              <p:cNvPr id="109" name="Freeform 108"/>
              <p:cNvSpPr/>
              <p:nvPr/>
            </p:nvSpPr>
            <p:spPr bwMode="auto">
              <a:xfrm>
                <a:off x="4612208" y="4613753"/>
                <a:ext cx="147179" cy="53006"/>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110" name="Freeform 109"/>
              <p:cNvSpPr>
                <a:spLocks/>
              </p:cNvSpPr>
              <p:nvPr/>
            </p:nvSpPr>
            <p:spPr bwMode="auto">
              <a:xfrm>
                <a:off x="4596673" y="4600501"/>
                <a:ext cx="178250" cy="36915"/>
              </a:xfrm>
              <a:custGeom>
                <a:avLst/>
                <a:gdLst>
                  <a:gd name="T0" fmla="*/ 0 w 3723451"/>
                  <a:gd name="T1" fmla="*/ 27306 h 932950"/>
                  <a:gd name="T2" fmla="*/ 116665 w 3723451"/>
                  <a:gd name="T3" fmla="*/ 322 h 932950"/>
                  <a:gd name="T4" fmla="*/ 330457 w 3723451"/>
                  <a:gd name="T5" fmla="*/ 62277 h 932950"/>
                  <a:gd name="T6" fmla="*/ 534418 w 3723451"/>
                  <a:gd name="T7" fmla="*/ 0 h 932950"/>
                  <a:gd name="T8" fmla="*/ 663033 w 3723451"/>
                  <a:gd name="T9" fmla="*/ 24782 h 932950"/>
                  <a:gd name="T10" fmla="*/ 567343 w 3723451"/>
                  <a:gd name="T11" fmla="*/ 55256 h 932950"/>
                  <a:gd name="T12" fmla="*/ 536535 w 3723451"/>
                  <a:gd name="T13" fmla="*/ 47040 h 932950"/>
                  <a:gd name="T14" fmla="*/ 334214 w 3723451"/>
                  <a:gd name="T15" fmla="*/ 111612 h 932950"/>
                  <a:gd name="T16" fmla="*/ 126717 w 3723451"/>
                  <a:gd name="T17" fmla="*/ 49415 h 932950"/>
                  <a:gd name="T18" fmla="*/ 93168 w 3723451"/>
                  <a:gd name="T19" fmla="*/ 56128 h 932950"/>
                  <a:gd name="T20" fmla="*/ 0 w 3723451"/>
                  <a:gd name="T21" fmla="*/ 27306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sp>
            <p:nvSpPr>
              <p:cNvPr id="111" name="Freeform 110"/>
              <p:cNvSpPr>
                <a:spLocks/>
              </p:cNvSpPr>
              <p:nvPr/>
            </p:nvSpPr>
            <p:spPr bwMode="auto">
              <a:xfrm>
                <a:off x="4713598" y="4631737"/>
                <a:ext cx="65413" cy="32182"/>
              </a:xfrm>
              <a:custGeom>
                <a:avLst/>
                <a:gdLst>
                  <a:gd name="T0" fmla="*/ 0 w 1366596"/>
                  <a:gd name="T1" fmla="*/ 0 h 809868"/>
                  <a:gd name="T2" fmla="*/ 243315 w 1366596"/>
                  <a:gd name="T3" fmla="*/ 75188 h 809868"/>
                  <a:gd name="T4" fmla="*/ 154017 w 1366596"/>
                  <a:gd name="T5" fmla="*/ 97302 h 809868"/>
                  <a:gd name="T6" fmla="*/ 819 w 1366596"/>
                  <a:gd name="T7" fmla="*/ 51415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sp>
            <p:nvSpPr>
              <p:cNvPr id="112" name="Freeform 111"/>
              <p:cNvSpPr>
                <a:spLocks/>
              </p:cNvSpPr>
              <p:nvPr/>
            </p:nvSpPr>
            <p:spPr bwMode="auto">
              <a:xfrm>
                <a:off x="4593402" y="4632684"/>
                <a:ext cx="64595" cy="32182"/>
              </a:xfrm>
              <a:custGeom>
                <a:avLst/>
                <a:gdLst>
                  <a:gd name="T0" fmla="*/ 236992 w 1348191"/>
                  <a:gd name="T1" fmla="*/ 0 h 791462"/>
                  <a:gd name="T2" fmla="*/ 240272 w 1348191"/>
                  <a:gd name="T3" fmla="*/ 46954 h 791462"/>
                  <a:gd name="T4" fmla="*/ 86924 w 1348191"/>
                  <a:gd name="T5" fmla="*/ 97302 h 791462"/>
                  <a:gd name="T6" fmla="*/ 0 w 1348191"/>
                  <a:gd name="T7" fmla="*/ 75239 h 791462"/>
                  <a:gd name="T8" fmla="*/ 236992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cxnSp>
            <p:nvCxnSpPr>
              <p:cNvPr id="113" name="Straight Connector 112"/>
              <p:cNvCxnSpPr>
                <a:cxnSpLocks noChangeShapeType="1"/>
                <a:endCxn id="108" idx="2"/>
              </p:cNvCxnSpPr>
              <p:nvPr/>
            </p:nvCxnSpPr>
            <p:spPr bwMode="auto">
              <a:xfrm flipH="1" flipV="1">
                <a:off x="4534530" y="4634577"/>
                <a:ext cx="817" cy="40702"/>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14" name="Straight Connector 113"/>
              <p:cNvCxnSpPr>
                <a:cxnSpLocks noChangeShapeType="1"/>
              </p:cNvCxnSpPr>
              <p:nvPr/>
            </p:nvCxnSpPr>
            <p:spPr bwMode="auto">
              <a:xfrm flipH="1" flipV="1">
                <a:off x="4837065" y="4633630"/>
                <a:ext cx="817" cy="40701"/>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sp>
            <p:nvSpPr>
              <p:cNvPr id="115" name="Oval 114"/>
              <p:cNvSpPr>
                <a:spLocks noChangeArrowheads="1"/>
              </p:cNvSpPr>
              <p:nvPr/>
            </p:nvSpPr>
            <p:spPr bwMode="auto">
              <a:xfrm flipV="1">
                <a:off x="3772470" y="4536136"/>
                <a:ext cx="302535" cy="106013"/>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400" smtClean="0">
                  <a:solidFill>
                    <a:srgbClr val="FFFFFF"/>
                  </a:solidFill>
                  <a:latin typeface="Gill Sans MT" panose="020B0502020104020203" pitchFamily="34" charset="0"/>
                </a:endParaRPr>
              </a:p>
            </p:txBody>
          </p:sp>
          <p:sp>
            <p:nvSpPr>
              <p:cNvPr id="116" name="Rectangle 115"/>
              <p:cNvSpPr/>
              <p:nvPr/>
            </p:nvSpPr>
            <p:spPr bwMode="auto">
              <a:xfrm>
                <a:off x="3771652" y="4551281"/>
                <a:ext cx="303353" cy="38808"/>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117" name="Oval 116"/>
              <p:cNvSpPr>
                <a:spLocks noChangeArrowheads="1"/>
              </p:cNvSpPr>
              <p:nvPr/>
            </p:nvSpPr>
            <p:spPr bwMode="auto">
              <a:xfrm flipV="1">
                <a:off x="3771652" y="4497329"/>
                <a:ext cx="302535" cy="106013"/>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400" smtClean="0">
                  <a:solidFill>
                    <a:srgbClr val="FFFFFF"/>
                  </a:solidFill>
                  <a:latin typeface="Gill Sans MT" panose="020B0502020104020203" pitchFamily="34" charset="0"/>
                </a:endParaRPr>
              </a:p>
            </p:txBody>
          </p:sp>
          <p:sp>
            <p:nvSpPr>
              <p:cNvPr id="118" name="Freeform 117"/>
              <p:cNvSpPr/>
              <p:nvPr/>
            </p:nvSpPr>
            <p:spPr bwMode="auto">
              <a:xfrm>
                <a:off x="3849330" y="4529511"/>
                <a:ext cx="147179" cy="53006"/>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119" name="Freeform 118"/>
              <p:cNvSpPr>
                <a:spLocks/>
              </p:cNvSpPr>
              <p:nvPr/>
            </p:nvSpPr>
            <p:spPr bwMode="auto">
              <a:xfrm>
                <a:off x="3833794" y="4516259"/>
                <a:ext cx="178250" cy="36915"/>
              </a:xfrm>
              <a:custGeom>
                <a:avLst/>
                <a:gdLst>
                  <a:gd name="T0" fmla="*/ 0 w 3723451"/>
                  <a:gd name="T1" fmla="*/ 27306 h 932950"/>
                  <a:gd name="T2" fmla="*/ 116665 w 3723451"/>
                  <a:gd name="T3" fmla="*/ 322 h 932950"/>
                  <a:gd name="T4" fmla="*/ 330456 w 3723451"/>
                  <a:gd name="T5" fmla="*/ 62276 h 932950"/>
                  <a:gd name="T6" fmla="*/ 534416 w 3723451"/>
                  <a:gd name="T7" fmla="*/ 0 h 932950"/>
                  <a:gd name="T8" fmla="*/ 663031 w 3723451"/>
                  <a:gd name="T9" fmla="*/ 24782 h 932950"/>
                  <a:gd name="T10" fmla="*/ 567342 w 3723451"/>
                  <a:gd name="T11" fmla="*/ 55255 h 932950"/>
                  <a:gd name="T12" fmla="*/ 536534 w 3723451"/>
                  <a:gd name="T13" fmla="*/ 47039 h 932950"/>
                  <a:gd name="T14" fmla="*/ 334213 w 3723451"/>
                  <a:gd name="T15" fmla="*/ 111611 h 932950"/>
                  <a:gd name="T16" fmla="*/ 126716 w 3723451"/>
                  <a:gd name="T17" fmla="*/ 49415 h 932950"/>
                  <a:gd name="T18" fmla="*/ 93168 w 3723451"/>
                  <a:gd name="T19" fmla="*/ 56127 h 932950"/>
                  <a:gd name="T20" fmla="*/ 0 w 3723451"/>
                  <a:gd name="T21" fmla="*/ 27306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sp>
            <p:nvSpPr>
              <p:cNvPr id="120" name="Freeform 119"/>
              <p:cNvSpPr>
                <a:spLocks/>
              </p:cNvSpPr>
              <p:nvPr/>
            </p:nvSpPr>
            <p:spPr bwMode="auto">
              <a:xfrm>
                <a:off x="3950720" y="4547495"/>
                <a:ext cx="65413" cy="32182"/>
              </a:xfrm>
              <a:custGeom>
                <a:avLst/>
                <a:gdLst>
                  <a:gd name="T0" fmla="*/ 0 w 1366596"/>
                  <a:gd name="T1" fmla="*/ 0 h 809868"/>
                  <a:gd name="T2" fmla="*/ 243314 w 1366596"/>
                  <a:gd name="T3" fmla="*/ 75189 h 809868"/>
                  <a:gd name="T4" fmla="*/ 154017 w 1366596"/>
                  <a:gd name="T5" fmla="*/ 97303 h 809868"/>
                  <a:gd name="T6" fmla="*/ 819 w 1366596"/>
                  <a:gd name="T7" fmla="*/ 51416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sp>
            <p:nvSpPr>
              <p:cNvPr id="121" name="Freeform 120"/>
              <p:cNvSpPr>
                <a:spLocks/>
              </p:cNvSpPr>
              <p:nvPr/>
            </p:nvSpPr>
            <p:spPr bwMode="auto">
              <a:xfrm>
                <a:off x="3830523" y="4548442"/>
                <a:ext cx="64596" cy="32182"/>
              </a:xfrm>
              <a:custGeom>
                <a:avLst/>
                <a:gdLst>
                  <a:gd name="T0" fmla="*/ 236994 w 1348191"/>
                  <a:gd name="T1" fmla="*/ 0 h 791462"/>
                  <a:gd name="T2" fmla="*/ 240274 w 1348191"/>
                  <a:gd name="T3" fmla="*/ 46954 h 791462"/>
                  <a:gd name="T4" fmla="*/ 86925 w 1348191"/>
                  <a:gd name="T5" fmla="*/ 97303 h 791462"/>
                  <a:gd name="T6" fmla="*/ 0 w 1348191"/>
                  <a:gd name="T7" fmla="*/ 75240 h 791462"/>
                  <a:gd name="T8" fmla="*/ 236994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cxnSp>
            <p:nvCxnSpPr>
              <p:cNvPr id="122" name="Straight Connector 121"/>
              <p:cNvCxnSpPr>
                <a:cxnSpLocks noChangeShapeType="1"/>
                <a:endCxn id="117" idx="2"/>
              </p:cNvCxnSpPr>
              <p:nvPr/>
            </p:nvCxnSpPr>
            <p:spPr bwMode="auto">
              <a:xfrm flipH="1" flipV="1">
                <a:off x="3771652" y="4550335"/>
                <a:ext cx="818" cy="40701"/>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23" name="Straight Connector 122"/>
              <p:cNvCxnSpPr>
                <a:cxnSpLocks noChangeShapeType="1"/>
              </p:cNvCxnSpPr>
              <p:nvPr/>
            </p:nvCxnSpPr>
            <p:spPr bwMode="auto">
              <a:xfrm flipH="1" flipV="1">
                <a:off x="4074186" y="4549388"/>
                <a:ext cx="818" cy="40702"/>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sp>
            <p:nvSpPr>
              <p:cNvPr id="124" name="Oval 123"/>
              <p:cNvSpPr>
                <a:spLocks noChangeArrowheads="1"/>
              </p:cNvSpPr>
              <p:nvPr/>
            </p:nvSpPr>
            <p:spPr bwMode="auto">
              <a:xfrm flipV="1">
                <a:off x="4180482" y="4810633"/>
                <a:ext cx="302535" cy="106013"/>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400" smtClean="0">
                  <a:solidFill>
                    <a:srgbClr val="FFFFFF"/>
                  </a:solidFill>
                  <a:latin typeface="Gill Sans MT" panose="020B0502020104020203" pitchFamily="34" charset="0"/>
                </a:endParaRPr>
              </a:p>
            </p:txBody>
          </p:sp>
          <p:sp>
            <p:nvSpPr>
              <p:cNvPr id="125" name="Rectangle 124"/>
              <p:cNvSpPr/>
              <p:nvPr/>
            </p:nvSpPr>
            <p:spPr bwMode="auto">
              <a:xfrm>
                <a:off x="4179665" y="4825778"/>
                <a:ext cx="303352" cy="38808"/>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126" name="Oval 125"/>
              <p:cNvSpPr>
                <a:spLocks noChangeArrowheads="1"/>
              </p:cNvSpPr>
              <p:nvPr/>
            </p:nvSpPr>
            <p:spPr bwMode="auto">
              <a:xfrm flipV="1">
                <a:off x="4179665" y="4771825"/>
                <a:ext cx="302535" cy="106013"/>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400" smtClean="0">
                  <a:solidFill>
                    <a:srgbClr val="FFFFFF"/>
                  </a:solidFill>
                  <a:latin typeface="Gill Sans MT" panose="020B0502020104020203" pitchFamily="34" charset="0"/>
                </a:endParaRPr>
              </a:p>
            </p:txBody>
          </p:sp>
          <p:sp>
            <p:nvSpPr>
              <p:cNvPr id="127" name="Freeform 126"/>
              <p:cNvSpPr/>
              <p:nvPr/>
            </p:nvSpPr>
            <p:spPr bwMode="auto">
              <a:xfrm>
                <a:off x="4257343" y="4804008"/>
                <a:ext cx="147179" cy="53006"/>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128" name="Freeform 127"/>
              <p:cNvSpPr>
                <a:spLocks/>
              </p:cNvSpPr>
              <p:nvPr/>
            </p:nvSpPr>
            <p:spPr bwMode="auto">
              <a:xfrm>
                <a:off x="4241807" y="4790756"/>
                <a:ext cx="178250" cy="36915"/>
              </a:xfrm>
              <a:custGeom>
                <a:avLst/>
                <a:gdLst>
                  <a:gd name="T0" fmla="*/ 0 w 3723451"/>
                  <a:gd name="T1" fmla="*/ 27306 h 932950"/>
                  <a:gd name="T2" fmla="*/ 116665 w 3723451"/>
                  <a:gd name="T3" fmla="*/ 322 h 932950"/>
                  <a:gd name="T4" fmla="*/ 330457 w 3723451"/>
                  <a:gd name="T5" fmla="*/ 62276 h 932950"/>
                  <a:gd name="T6" fmla="*/ 534418 w 3723451"/>
                  <a:gd name="T7" fmla="*/ 0 h 932950"/>
                  <a:gd name="T8" fmla="*/ 663033 w 3723451"/>
                  <a:gd name="T9" fmla="*/ 24782 h 932950"/>
                  <a:gd name="T10" fmla="*/ 567343 w 3723451"/>
                  <a:gd name="T11" fmla="*/ 55255 h 932950"/>
                  <a:gd name="T12" fmla="*/ 536535 w 3723451"/>
                  <a:gd name="T13" fmla="*/ 47039 h 932950"/>
                  <a:gd name="T14" fmla="*/ 334214 w 3723451"/>
                  <a:gd name="T15" fmla="*/ 111611 h 932950"/>
                  <a:gd name="T16" fmla="*/ 126717 w 3723451"/>
                  <a:gd name="T17" fmla="*/ 49415 h 932950"/>
                  <a:gd name="T18" fmla="*/ 93168 w 3723451"/>
                  <a:gd name="T19" fmla="*/ 56127 h 932950"/>
                  <a:gd name="T20" fmla="*/ 0 w 3723451"/>
                  <a:gd name="T21" fmla="*/ 27306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sp>
            <p:nvSpPr>
              <p:cNvPr id="129" name="Freeform 128"/>
              <p:cNvSpPr>
                <a:spLocks/>
              </p:cNvSpPr>
              <p:nvPr/>
            </p:nvSpPr>
            <p:spPr bwMode="auto">
              <a:xfrm>
                <a:off x="4358733" y="4821992"/>
                <a:ext cx="65413" cy="32182"/>
              </a:xfrm>
              <a:custGeom>
                <a:avLst/>
                <a:gdLst>
                  <a:gd name="T0" fmla="*/ 0 w 1366596"/>
                  <a:gd name="T1" fmla="*/ 0 h 809868"/>
                  <a:gd name="T2" fmla="*/ 243315 w 1366596"/>
                  <a:gd name="T3" fmla="*/ 75189 h 809868"/>
                  <a:gd name="T4" fmla="*/ 154017 w 1366596"/>
                  <a:gd name="T5" fmla="*/ 97303 h 809868"/>
                  <a:gd name="T6" fmla="*/ 819 w 1366596"/>
                  <a:gd name="T7" fmla="*/ 51416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sp>
            <p:nvSpPr>
              <p:cNvPr id="130" name="Freeform 129"/>
              <p:cNvSpPr>
                <a:spLocks/>
              </p:cNvSpPr>
              <p:nvPr/>
            </p:nvSpPr>
            <p:spPr bwMode="auto">
              <a:xfrm>
                <a:off x="4238537" y="4822939"/>
                <a:ext cx="64595" cy="32182"/>
              </a:xfrm>
              <a:custGeom>
                <a:avLst/>
                <a:gdLst>
                  <a:gd name="T0" fmla="*/ 236992 w 1348191"/>
                  <a:gd name="T1" fmla="*/ 0 h 791462"/>
                  <a:gd name="T2" fmla="*/ 240272 w 1348191"/>
                  <a:gd name="T3" fmla="*/ 46954 h 791462"/>
                  <a:gd name="T4" fmla="*/ 86924 w 1348191"/>
                  <a:gd name="T5" fmla="*/ 97303 h 791462"/>
                  <a:gd name="T6" fmla="*/ 0 w 1348191"/>
                  <a:gd name="T7" fmla="*/ 75240 h 791462"/>
                  <a:gd name="T8" fmla="*/ 236992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cxnSp>
            <p:nvCxnSpPr>
              <p:cNvPr id="131" name="Straight Connector 130"/>
              <p:cNvCxnSpPr>
                <a:cxnSpLocks noChangeShapeType="1"/>
                <a:endCxn id="126" idx="2"/>
              </p:cNvCxnSpPr>
              <p:nvPr/>
            </p:nvCxnSpPr>
            <p:spPr bwMode="auto">
              <a:xfrm flipH="1" flipV="1">
                <a:off x="4179665" y="4824832"/>
                <a:ext cx="817" cy="40701"/>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32" name="Straight Connector 131"/>
              <p:cNvCxnSpPr>
                <a:cxnSpLocks noChangeShapeType="1"/>
              </p:cNvCxnSpPr>
              <p:nvPr/>
            </p:nvCxnSpPr>
            <p:spPr bwMode="auto">
              <a:xfrm flipH="1" flipV="1">
                <a:off x="4482200" y="4823885"/>
                <a:ext cx="817" cy="40702"/>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sp>
            <p:nvSpPr>
              <p:cNvPr id="133" name="Oval 132"/>
              <p:cNvSpPr>
                <a:spLocks noChangeArrowheads="1"/>
              </p:cNvSpPr>
              <p:nvPr/>
            </p:nvSpPr>
            <p:spPr bwMode="auto">
              <a:xfrm flipV="1">
                <a:off x="3426598" y="4865533"/>
                <a:ext cx="302535" cy="106013"/>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400" smtClean="0">
                  <a:solidFill>
                    <a:srgbClr val="FFFFFF"/>
                  </a:solidFill>
                  <a:latin typeface="Gill Sans MT" panose="020B0502020104020203" pitchFamily="34" charset="0"/>
                </a:endParaRPr>
              </a:p>
            </p:txBody>
          </p:sp>
          <p:sp>
            <p:nvSpPr>
              <p:cNvPr id="134" name="Rectangle 133"/>
              <p:cNvSpPr/>
              <p:nvPr/>
            </p:nvSpPr>
            <p:spPr bwMode="auto">
              <a:xfrm>
                <a:off x="3425781" y="4880677"/>
                <a:ext cx="303352" cy="38808"/>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135" name="Oval 134"/>
              <p:cNvSpPr>
                <a:spLocks noChangeArrowheads="1"/>
              </p:cNvSpPr>
              <p:nvPr/>
            </p:nvSpPr>
            <p:spPr bwMode="auto">
              <a:xfrm flipV="1">
                <a:off x="3425781" y="4826725"/>
                <a:ext cx="302535" cy="106013"/>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400" smtClean="0">
                  <a:solidFill>
                    <a:srgbClr val="FFFFFF"/>
                  </a:solidFill>
                  <a:latin typeface="Gill Sans MT" panose="020B0502020104020203" pitchFamily="34" charset="0"/>
                </a:endParaRPr>
              </a:p>
            </p:txBody>
          </p:sp>
          <p:sp>
            <p:nvSpPr>
              <p:cNvPr id="136" name="Freeform 135"/>
              <p:cNvSpPr/>
              <p:nvPr/>
            </p:nvSpPr>
            <p:spPr bwMode="auto">
              <a:xfrm>
                <a:off x="3503459" y="4858907"/>
                <a:ext cx="147179" cy="53006"/>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137" name="Freeform 136"/>
              <p:cNvSpPr>
                <a:spLocks/>
              </p:cNvSpPr>
              <p:nvPr/>
            </p:nvSpPr>
            <p:spPr bwMode="auto">
              <a:xfrm>
                <a:off x="3487923" y="4845655"/>
                <a:ext cx="178250" cy="36915"/>
              </a:xfrm>
              <a:custGeom>
                <a:avLst/>
                <a:gdLst>
                  <a:gd name="T0" fmla="*/ 0 w 3723451"/>
                  <a:gd name="T1" fmla="*/ 27306 h 932950"/>
                  <a:gd name="T2" fmla="*/ 116665 w 3723451"/>
                  <a:gd name="T3" fmla="*/ 322 h 932950"/>
                  <a:gd name="T4" fmla="*/ 330457 w 3723451"/>
                  <a:gd name="T5" fmla="*/ 62276 h 932950"/>
                  <a:gd name="T6" fmla="*/ 534418 w 3723451"/>
                  <a:gd name="T7" fmla="*/ 0 h 932950"/>
                  <a:gd name="T8" fmla="*/ 663033 w 3723451"/>
                  <a:gd name="T9" fmla="*/ 24782 h 932950"/>
                  <a:gd name="T10" fmla="*/ 567343 w 3723451"/>
                  <a:gd name="T11" fmla="*/ 55255 h 932950"/>
                  <a:gd name="T12" fmla="*/ 536535 w 3723451"/>
                  <a:gd name="T13" fmla="*/ 47039 h 932950"/>
                  <a:gd name="T14" fmla="*/ 334214 w 3723451"/>
                  <a:gd name="T15" fmla="*/ 111611 h 932950"/>
                  <a:gd name="T16" fmla="*/ 126717 w 3723451"/>
                  <a:gd name="T17" fmla="*/ 49415 h 932950"/>
                  <a:gd name="T18" fmla="*/ 93168 w 3723451"/>
                  <a:gd name="T19" fmla="*/ 56127 h 932950"/>
                  <a:gd name="T20" fmla="*/ 0 w 3723451"/>
                  <a:gd name="T21" fmla="*/ 27306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sp>
            <p:nvSpPr>
              <p:cNvPr id="138" name="Freeform 137"/>
              <p:cNvSpPr>
                <a:spLocks/>
              </p:cNvSpPr>
              <p:nvPr/>
            </p:nvSpPr>
            <p:spPr bwMode="auto">
              <a:xfrm>
                <a:off x="3604849" y="4876891"/>
                <a:ext cx="65413" cy="32182"/>
              </a:xfrm>
              <a:custGeom>
                <a:avLst/>
                <a:gdLst>
                  <a:gd name="T0" fmla="*/ 0 w 1366596"/>
                  <a:gd name="T1" fmla="*/ 0 h 809868"/>
                  <a:gd name="T2" fmla="*/ 243315 w 1366596"/>
                  <a:gd name="T3" fmla="*/ 75189 h 809868"/>
                  <a:gd name="T4" fmla="*/ 154017 w 1366596"/>
                  <a:gd name="T5" fmla="*/ 97303 h 809868"/>
                  <a:gd name="T6" fmla="*/ 819 w 1366596"/>
                  <a:gd name="T7" fmla="*/ 51416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sp>
            <p:nvSpPr>
              <p:cNvPr id="139" name="Freeform 138"/>
              <p:cNvSpPr>
                <a:spLocks/>
              </p:cNvSpPr>
              <p:nvPr/>
            </p:nvSpPr>
            <p:spPr bwMode="auto">
              <a:xfrm>
                <a:off x="3484653" y="4877838"/>
                <a:ext cx="64595" cy="32182"/>
              </a:xfrm>
              <a:custGeom>
                <a:avLst/>
                <a:gdLst>
                  <a:gd name="T0" fmla="*/ 236992 w 1348191"/>
                  <a:gd name="T1" fmla="*/ 0 h 791462"/>
                  <a:gd name="T2" fmla="*/ 240272 w 1348191"/>
                  <a:gd name="T3" fmla="*/ 46954 h 791462"/>
                  <a:gd name="T4" fmla="*/ 86924 w 1348191"/>
                  <a:gd name="T5" fmla="*/ 97303 h 791462"/>
                  <a:gd name="T6" fmla="*/ 0 w 1348191"/>
                  <a:gd name="T7" fmla="*/ 75240 h 791462"/>
                  <a:gd name="T8" fmla="*/ 236992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cxnSp>
            <p:nvCxnSpPr>
              <p:cNvPr id="140" name="Straight Connector 139"/>
              <p:cNvCxnSpPr>
                <a:cxnSpLocks noChangeShapeType="1"/>
                <a:endCxn id="135" idx="2"/>
              </p:cNvCxnSpPr>
              <p:nvPr/>
            </p:nvCxnSpPr>
            <p:spPr bwMode="auto">
              <a:xfrm flipH="1" flipV="1">
                <a:off x="3425781" y="4879731"/>
                <a:ext cx="817" cy="40701"/>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41" name="Straight Connector 140"/>
              <p:cNvCxnSpPr>
                <a:cxnSpLocks noChangeShapeType="1"/>
              </p:cNvCxnSpPr>
              <p:nvPr/>
            </p:nvCxnSpPr>
            <p:spPr bwMode="auto">
              <a:xfrm flipH="1" flipV="1">
                <a:off x="3728316" y="4878784"/>
                <a:ext cx="817" cy="40702"/>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nvGrpSpPr>
              <p:cNvPr id="142" name="Group 11"/>
              <p:cNvGrpSpPr>
                <a:grpSpLocks/>
              </p:cNvGrpSpPr>
              <p:nvPr/>
            </p:nvGrpSpPr>
            <p:grpSpPr bwMode="auto">
              <a:xfrm>
                <a:off x="2931913" y="2361934"/>
                <a:ext cx="1853638" cy="294374"/>
                <a:chOff x="2704632" y="2011398"/>
                <a:chExt cx="3598520" cy="493919"/>
              </a:xfrm>
            </p:grpSpPr>
            <p:sp>
              <p:nvSpPr>
                <p:cNvPr id="199" name="Oval 198"/>
                <p:cNvSpPr/>
                <p:nvPr/>
              </p:nvSpPr>
              <p:spPr bwMode="auto">
                <a:xfrm>
                  <a:off x="2722092" y="2011398"/>
                  <a:ext cx="3581060" cy="492331"/>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00" name="Oval 199"/>
                <p:cNvSpPr/>
                <p:nvPr/>
              </p:nvSpPr>
              <p:spPr bwMode="auto">
                <a:xfrm>
                  <a:off x="2704632" y="2012986"/>
                  <a:ext cx="3581060" cy="492331"/>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01" name="TextBox 389"/>
                <p:cNvSpPr txBox="1">
                  <a:spLocks noChangeArrowheads="1"/>
                </p:cNvSpPr>
                <p:nvPr/>
              </p:nvSpPr>
              <p:spPr bwMode="auto">
                <a:xfrm>
                  <a:off x="3440733" y="2075722"/>
                  <a:ext cx="2089458" cy="37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gn="ctr">
                    <a:lnSpc>
                      <a:spcPts val="1475"/>
                    </a:lnSpc>
                    <a:spcBef>
                      <a:spcPct val="0"/>
                    </a:spcBef>
                    <a:buClrTx/>
                    <a:buSzTx/>
                    <a:buFontTx/>
                    <a:buNone/>
                  </a:pPr>
                  <a:r>
                    <a:rPr lang="en-US" altLang="en-US" sz="1400" dirty="0" smtClean="0">
                      <a:latin typeface="Arial" panose="020B0604020202020204" pitchFamily="34" charset="0"/>
                    </a:rPr>
                    <a:t>SDN </a:t>
                  </a:r>
                  <a:r>
                    <a:rPr lang="en-US" altLang="en-US" sz="1400" dirty="0">
                      <a:latin typeface="Arial" panose="020B0604020202020204" pitchFamily="34" charset="0"/>
                    </a:rPr>
                    <a:t>Controller</a:t>
                  </a:r>
                </a:p>
              </p:txBody>
            </p:sp>
          </p:grpSp>
          <p:grpSp>
            <p:nvGrpSpPr>
              <p:cNvPr id="143" name="Group 441"/>
              <p:cNvGrpSpPr>
                <a:grpSpLocks/>
              </p:cNvGrpSpPr>
              <p:nvPr/>
            </p:nvGrpSpPr>
            <p:grpSpPr bwMode="auto">
              <a:xfrm>
                <a:off x="2418147" y="3468918"/>
                <a:ext cx="655641" cy="415498"/>
                <a:chOff x="2010495" y="1825114"/>
                <a:chExt cx="4958084" cy="847798"/>
              </a:xfrm>
            </p:grpSpPr>
            <p:sp>
              <p:nvSpPr>
                <p:cNvPr id="196" name="Oval 195"/>
                <p:cNvSpPr/>
                <p:nvPr/>
              </p:nvSpPr>
              <p:spPr bwMode="auto">
                <a:xfrm>
                  <a:off x="2723648" y="2011480"/>
                  <a:ext cx="3580142" cy="492496"/>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197" name="Oval 196"/>
                <p:cNvSpPr/>
                <p:nvPr/>
              </p:nvSpPr>
              <p:spPr bwMode="auto">
                <a:xfrm>
                  <a:off x="2705100" y="2013410"/>
                  <a:ext cx="3580138" cy="492497"/>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198" name="TextBox 389"/>
                <p:cNvSpPr txBox="1">
                  <a:spLocks noChangeArrowheads="1"/>
                </p:cNvSpPr>
                <p:nvPr/>
              </p:nvSpPr>
              <p:spPr bwMode="auto">
                <a:xfrm>
                  <a:off x="2010495" y="1825114"/>
                  <a:ext cx="4958084" cy="84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gn="ctr">
                    <a:lnSpc>
                      <a:spcPct val="100000"/>
                    </a:lnSpc>
                    <a:spcBef>
                      <a:spcPct val="0"/>
                    </a:spcBef>
                    <a:buClrTx/>
                    <a:buSzTx/>
                    <a:buFontTx/>
                    <a:buNone/>
                  </a:pPr>
                  <a:r>
                    <a:rPr lang="en-US" altLang="en-US" sz="1050" dirty="0" smtClean="0">
                      <a:latin typeface="Arial" panose="020B0604020202020204" pitchFamily="34" charset="0"/>
                    </a:rPr>
                    <a:t>control agent </a:t>
                  </a:r>
                  <a:endParaRPr lang="en-US" altLang="en-US" sz="1050" dirty="0">
                    <a:latin typeface="Arial" panose="020B0604020202020204" pitchFamily="34" charset="0"/>
                  </a:endParaRPr>
                </a:p>
              </p:txBody>
            </p:sp>
          </p:grpSp>
          <p:grpSp>
            <p:nvGrpSpPr>
              <p:cNvPr id="144" name="Group 16"/>
              <p:cNvGrpSpPr>
                <a:grpSpLocks/>
              </p:cNvGrpSpPr>
              <p:nvPr/>
            </p:nvGrpSpPr>
            <p:grpSpPr bwMode="auto">
              <a:xfrm>
                <a:off x="3334586" y="3880183"/>
                <a:ext cx="295635" cy="213718"/>
                <a:chOff x="3496007" y="4573304"/>
                <a:chExt cx="573924" cy="358590"/>
              </a:xfrm>
            </p:grpSpPr>
            <p:grpSp>
              <p:nvGrpSpPr>
                <p:cNvPr id="192" name="Group 12"/>
                <p:cNvGrpSpPr>
                  <a:grpSpLocks/>
                </p:cNvGrpSpPr>
                <p:nvPr/>
              </p:nvGrpSpPr>
              <p:grpSpPr bwMode="auto">
                <a:xfrm>
                  <a:off x="3558850" y="4577634"/>
                  <a:ext cx="463568" cy="262710"/>
                  <a:chOff x="3558850" y="4577634"/>
                  <a:chExt cx="463568" cy="262710"/>
                </a:xfrm>
              </p:grpSpPr>
              <p:sp>
                <p:nvSpPr>
                  <p:cNvPr id="194" name="Oval 193"/>
                  <p:cNvSpPr/>
                  <p:nvPr/>
                </p:nvSpPr>
                <p:spPr bwMode="auto">
                  <a:xfrm>
                    <a:off x="3573046" y="4578067"/>
                    <a:ext cx="439696" cy="260459"/>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195" name="Oval 194"/>
                  <p:cNvSpPr/>
                  <p:nvPr/>
                </p:nvSpPr>
                <p:spPr bwMode="auto">
                  <a:xfrm>
                    <a:off x="3558760" y="4587596"/>
                    <a:ext cx="463506" cy="252519"/>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grpSp>
            <p:sp>
              <p:nvSpPr>
                <p:cNvPr id="193" name="TextBox 389"/>
                <p:cNvSpPr txBox="1">
                  <a:spLocks noChangeArrowheads="1"/>
                </p:cNvSpPr>
                <p:nvPr/>
              </p:nvSpPr>
              <p:spPr bwMode="auto">
                <a:xfrm>
                  <a:off x="3496007" y="4573304"/>
                  <a:ext cx="573924" cy="35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gn="ctr">
                    <a:lnSpc>
                      <a:spcPts val="1475"/>
                    </a:lnSpc>
                    <a:spcBef>
                      <a:spcPct val="0"/>
                    </a:spcBef>
                    <a:buClrTx/>
                    <a:buSzTx/>
                    <a:buFontTx/>
                    <a:buNone/>
                  </a:pPr>
                  <a:r>
                    <a:rPr lang="en-US" altLang="en-US" sz="1100" dirty="0">
                      <a:latin typeface="Arial" panose="020B0604020202020204" pitchFamily="34" charset="0"/>
                    </a:rPr>
                    <a:t>CA</a:t>
                  </a:r>
                  <a:endParaRPr lang="en-US" altLang="en-US" sz="1400" dirty="0">
                    <a:latin typeface="Arial" panose="020B0604020202020204" pitchFamily="34" charset="0"/>
                  </a:endParaRPr>
                </a:p>
              </p:txBody>
            </p:sp>
          </p:grpSp>
          <p:grpSp>
            <p:nvGrpSpPr>
              <p:cNvPr id="145" name="Group 450"/>
              <p:cNvGrpSpPr>
                <a:grpSpLocks/>
              </p:cNvGrpSpPr>
              <p:nvPr/>
            </p:nvGrpSpPr>
            <p:grpSpPr bwMode="auto">
              <a:xfrm>
                <a:off x="3736449" y="3878920"/>
                <a:ext cx="295635" cy="213718"/>
                <a:chOff x="3496007" y="4573304"/>
                <a:chExt cx="573924" cy="358590"/>
              </a:xfrm>
            </p:grpSpPr>
            <p:grpSp>
              <p:nvGrpSpPr>
                <p:cNvPr id="188" name="Group 451"/>
                <p:cNvGrpSpPr>
                  <a:grpSpLocks/>
                </p:cNvGrpSpPr>
                <p:nvPr/>
              </p:nvGrpSpPr>
              <p:grpSpPr bwMode="auto">
                <a:xfrm>
                  <a:off x="3558850" y="4577634"/>
                  <a:ext cx="463568" cy="262710"/>
                  <a:chOff x="3558850" y="4577634"/>
                  <a:chExt cx="463568" cy="262710"/>
                </a:xfrm>
              </p:grpSpPr>
              <p:sp>
                <p:nvSpPr>
                  <p:cNvPr id="190" name="Oval 189"/>
                  <p:cNvSpPr/>
                  <p:nvPr/>
                </p:nvSpPr>
                <p:spPr bwMode="auto">
                  <a:xfrm>
                    <a:off x="3573874" y="4599244"/>
                    <a:ext cx="439696" cy="239813"/>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191" name="Oval 190"/>
                  <p:cNvSpPr/>
                  <p:nvPr/>
                </p:nvSpPr>
                <p:spPr bwMode="auto">
                  <a:xfrm>
                    <a:off x="3559588" y="4608773"/>
                    <a:ext cx="463506" cy="231872"/>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grpSp>
            <p:sp>
              <p:nvSpPr>
                <p:cNvPr id="189" name="TextBox 389"/>
                <p:cNvSpPr txBox="1">
                  <a:spLocks noChangeArrowheads="1"/>
                </p:cNvSpPr>
                <p:nvPr/>
              </p:nvSpPr>
              <p:spPr bwMode="auto">
                <a:xfrm>
                  <a:off x="3496007" y="4573304"/>
                  <a:ext cx="573924" cy="35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gn="ctr">
                    <a:lnSpc>
                      <a:spcPts val="1475"/>
                    </a:lnSpc>
                    <a:spcBef>
                      <a:spcPct val="0"/>
                    </a:spcBef>
                    <a:buClrTx/>
                    <a:buSzTx/>
                    <a:buFontTx/>
                    <a:buNone/>
                  </a:pPr>
                  <a:r>
                    <a:rPr lang="en-US" altLang="en-US" sz="1100" dirty="0">
                      <a:latin typeface="Arial" panose="020B0604020202020204" pitchFamily="34" charset="0"/>
                    </a:rPr>
                    <a:t>CA</a:t>
                  </a:r>
                  <a:endParaRPr lang="en-US" altLang="en-US" sz="1400" dirty="0">
                    <a:latin typeface="Arial" panose="020B0604020202020204" pitchFamily="34" charset="0"/>
                  </a:endParaRPr>
                </a:p>
              </p:txBody>
            </p:sp>
          </p:grpSp>
          <p:grpSp>
            <p:nvGrpSpPr>
              <p:cNvPr id="146" name="Group 455"/>
              <p:cNvGrpSpPr>
                <a:grpSpLocks/>
              </p:cNvGrpSpPr>
              <p:nvPr/>
            </p:nvGrpSpPr>
            <p:grpSpPr bwMode="auto">
              <a:xfrm>
                <a:off x="4354714" y="3877658"/>
                <a:ext cx="295635" cy="213718"/>
                <a:chOff x="3496007" y="4573304"/>
                <a:chExt cx="573924" cy="358590"/>
              </a:xfrm>
            </p:grpSpPr>
            <p:grpSp>
              <p:nvGrpSpPr>
                <p:cNvPr id="184" name="Group 456"/>
                <p:cNvGrpSpPr>
                  <a:grpSpLocks/>
                </p:cNvGrpSpPr>
                <p:nvPr/>
              </p:nvGrpSpPr>
              <p:grpSpPr bwMode="auto">
                <a:xfrm>
                  <a:off x="3558850" y="4577634"/>
                  <a:ext cx="463568" cy="262710"/>
                  <a:chOff x="3558850" y="4577634"/>
                  <a:chExt cx="463568" cy="262710"/>
                </a:xfrm>
              </p:grpSpPr>
              <p:sp>
                <p:nvSpPr>
                  <p:cNvPr id="186" name="Oval 185"/>
                  <p:cNvSpPr/>
                  <p:nvPr/>
                </p:nvSpPr>
                <p:spPr bwMode="auto">
                  <a:xfrm>
                    <a:off x="3573654" y="4577540"/>
                    <a:ext cx="439696" cy="260459"/>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187" name="Oval 186"/>
                  <p:cNvSpPr/>
                  <p:nvPr/>
                </p:nvSpPr>
                <p:spPr bwMode="auto">
                  <a:xfrm>
                    <a:off x="3559368" y="4587069"/>
                    <a:ext cx="463506" cy="252518"/>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grpSp>
            <p:sp>
              <p:nvSpPr>
                <p:cNvPr id="185" name="TextBox 389"/>
                <p:cNvSpPr txBox="1">
                  <a:spLocks noChangeArrowheads="1"/>
                </p:cNvSpPr>
                <p:nvPr/>
              </p:nvSpPr>
              <p:spPr bwMode="auto">
                <a:xfrm>
                  <a:off x="3496007" y="4573304"/>
                  <a:ext cx="573924" cy="35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gn="ctr">
                    <a:lnSpc>
                      <a:spcPts val="1475"/>
                    </a:lnSpc>
                    <a:spcBef>
                      <a:spcPct val="0"/>
                    </a:spcBef>
                    <a:buClrTx/>
                    <a:buSzTx/>
                    <a:buFontTx/>
                    <a:buNone/>
                  </a:pPr>
                  <a:r>
                    <a:rPr lang="en-US" altLang="en-US" sz="1100" dirty="0">
                      <a:latin typeface="Arial" panose="020B0604020202020204" pitchFamily="34" charset="0"/>
                    </a:rPr>
                    <a:t>CA</a:t>
                  </a:r>
                  <a:endParaRPr lang="en-US" altLang="en-US" sz="1400" dirty="0">
                    <a:latin typeface="Arial" panose="020B0604020202020204" pitchFamily="34" charset="0"/>
                  </a:endParaRPr>
                </a:p>
              </p:txBody>
            </p:sp>
          </p:grpSp>
          <p:grpSp>
            <p:nvGrpSpPr>
              <p:cNvPr id="147" name="Group 460"/>
              <p:cNvGrpSpPr>
                <a:grpSpLocks/>
              </p:cNvGrpSpPr>
              <p:nvPr/>
            </p:nvGrpSpPr>
            <p:grpSpPr bwMode="auto">
              <a:xfrm>
                <a:off x="4863535" y="3876395"/>
                <a:ext cx="295635" cy="213718"/>
                <a:chOff x="3496007" y="4573304"/>
                <a:chExt cx="573924" cy="358590"/>
              </a:xfrm>
            </p:grpSpPr>
            <p:grpSp>
              <p:nvGrpSpPr>
                <p:cNvPr id="180" name="Group 461"/>
                <p:cNvGrpSpPr>
                  <a:grpSpLocks/>
                </p:cNvGrpSpPr>
                <p:nvPr/>
              </p:nvGrpSpPr>
              <p:grpSpPr bwMode="auto">
                <a:xfrm>
                  <a:off x="3558850" y="4577634"/>
                  <a:ext cx="463568" cy="262710"/>
                  <a:chOff x="3558850" y="4577634"/>
                  <a:chExt cx="463568" cy="262710"/>
                </a:xfrm>
              </p:grpSpPr>
              <p:sp>
                <p:nvSpPr>
                  <p:cNvPr id="182" name="Oval 181"/>
                  <p:cNvSpPr/>
                  <p:nvPr/>
                </p:nvSpPr>
                <p:spPr bwMode="auto">
                  <a:xfrm>
                    <a:off x="3573198" y="4578069"/>
                    <a:ext cx="439696" cy="260459"/>
                  </a:xfrm>
                  <a:prstGeom prst="ellipse">
                    <a:avLst/>
                  </a:prstGeom>
                  <a:solidFill>
                    <a:schemeClr val="bg1">
                      <a:alpha val="42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183" name="Oval 182"/>
                  <p:cNvSpPr/>
                  <p:nvPr/>
                </p:nvSpPr>
                <p:spPr bwMode="auto">
                  <a:xfrm>
                    <a:off x="3558912" y="4587598"/>
                    <a:ext cx="463506" cy="252519"/>
                  </a:xfrm>
                  <a:prstGeom prst="ellipse">
                    <a:avLst/>
                  </a:prstGeom>
                  <a:solidFill>
                    <a:srgbClr val="CC0000">
                      <a:alpha val="42000"/>
                    </a:srgbClr>
                  </a:solidFill>
                  <a:ln w="3175">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grpSp>
            <p:sp>
              <p:nvSpPr>
                <p:cNvPr id="181" name="TextBox 389"/>
                <p:cNvSpPr txBox="1">
                  <a:spLocks noChangeArrowheads="1"/>
                </p:cNvSpPr>
                <p:nvPr/>
              </p:nvSpPr>
              <p:spPr bwMode="auto">
                <a:xfrm>
                  <a:off x="3496007" y="4573304"/>
                  <a:ext cx="573924" cy="35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gn="ctr">
                    <a:lnSpc>
                      <a:spcPts val="1475"/>
                    </a:lnSpc>
                    <a:spcBef>
                      <a:spcPct val="0"/>
                    </a:spcBef>
                    <a:buClrTx/>
                    <a:buSzTx/>
                    <a:buFontTx/>
                    <a:buNone/>
                  </a:pPr>
                  <a:r>
                    <a:rPr lang="en-US" altLang="en-US" sz="1100" dirty="0">
                      <a:latin typeface="Arial" panose="020B0604020202020204" pitchFamily="34" charset="0"/>
                    </a:rPr>
                    <a:t>CA</a:t>
                  </a:r>
                  <a:endParaRPr lang="en-US" altLang="en-US" sz="1400" dirty="0">
                    <a:latin typeface="Arial" panose="020B0604020202020204" pitchFamily="34" charset="0"/>
                  </a:endParaRPr>
                </a:p>
              </p:txBody>
            </p:sp>
          </p:grpSp>
          <p:cxnSp>
            <p:nvCxnSpPr>
              <p:cNvPr id="148" name="Straight Connector 147"/>
              <p:cNvCxnSpPr/>
              <p:nvPr/>
            </p:nvCxnSpPr>
            <p:spPr bwMode="auto">
              <a:xfrm flipH="1">
                <a:off x="2945814" y="4715014"/>
                <a:ext cx="85037" cy="16091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9" name="Line 99"/>
              <p:cNvSpPr>
                <a:spLocks noChangeShapeType="1"/>
              </p:cNvSpPr>
              <p:nvPr/>
            </p:nvSpPr>
            <p:spPr bwMode="auto">
              <a:xfrm flipV="1">
                <a:off x="2479745" y="4158512"/>
                <a:ext cx="210141" cy="22049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150" name="Oval 149"/>
              <p:cNvSpPr>
                <a:spLocks noChangeArrowheads="1"/>
              </p:cNvSpPr>
              <p:nvPr/>
            </p:nvSpPr>
            <p:spPr bwMode="auto">
              <a:xfrm flipV="1">
                <a:off x="2917195" y="4632680"/>
                <a:ext cx="290270" cy="127783"/>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400" smtClean="0">
                  <a:solidFill>
                    <a:srgbClr val="FFFFFF"/>
                  </a:solidFill>
                  <a:latin typeface="Gill Sans MT" panose="020B0502020104020203" pitchFamily="34" charset="0"/>
                </a:endParaRPr>
              </a:p>
            </p:txBody>
          </p:sp>
          <p:sp>
            <p:nvSpPr>
              <p:cNvPr id="151" name="Rectangle 150"/>
              <p:cNvSpPr/>
              <p:nvPr/>
            </p:nvSpPr>
            <p:spPr bwMode="auto">
              <a:xfrm>
                <a:off x="2916377" y="4650665"/>
                <a:ext cx="291088" cy="46380"/>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152" name="Oval 151"/>
              <p:cNvSpPr>
                <a:spLocks noChangeArrowheads="1"/>
              </p:cNvSpPr>
              <p:nvPr/>
            </p:nvSpPr>
            <p:spPr bwMode="auto">
              <a:xfrm flipV="1">
                <a:off x="2916377" y="4585353"/>
                <a:ext cx="290270" cy="127783"/>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400" smtClean="0">
                  <a:solidFill>
                    <a:srgbClr val="FFFFFF"/>
                  </a:solidFill>
                  <a:latin typeface="Gill Sans MT" panose="020B0502020104020203" pitchFamily="34" charset="0"/>
                </a:endParaRPr>
              </a:p>
            </p:txBody>
          </p:sp>
          <p:sp>
            <p:nvSpPr>
              <p:cNvPr id="153" name="Freeform 152"/>
              <p:cNvSpPr/>
              <p:nvPr/>
            </p:nvSpPr>
            <p:spPr bwMode="auto">
              <a:xfrm>
                <a:off x="2990785" y="4624161"/>
                <a:ext cx="141455" cy="6436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154" name="Freeform 153"/>
              <p:cNvSpPr>
                <a:spLocks/>
              </p:cNvSpPr>
              <p:nvPr/>
            </p:nvSpPr>
            <p:spPr bwMode="auto">
              <a:xfrm>
                <a:off x="2976067" y="4608070"/>
                <a:ext cx="170891" cy="44488"/>
              </a:xfrm>
              <a:custGeom>
                <a:avLst/>
                <a:gdLst>
                  <a:gd name="T0" fmla="*/ 0 w 3723451"/>
                  <a:gd name="T1" fmla="*/ 27215 h 932950"/>
                  <a:gd name="T2" fmla="*/ 116561 w 3723451"/>
                  <a:gd name="T3" fmla="*/ 321 h 932950"/>
                  <a:gd name="T4" fmla="*/ 330163 w 3723451"/>
                  <a:gd name="T5" fmla="*/ 62070 h 932950"/>
                  <a:gd name="T6" fmla="*/ 533941 w 3723451"/>
                  <a:gd name="T7" fmla="*/ 0 h 932950"/>
                  <a:gd name="T8" fmla="*/ 662442 w 3723451"/>
                  <a:gd name="T9" fmla="*/ 24700 h 932950"/>
                  <a:gd name="T10" fmla="*/ 566838 w 3723451"/>
                  <a:gd name="T11" fmla="*/ 55072 h 932950"/>
                  <a:gd name="T12" fmla="*/ 536057 w 3723451"/>
                  <a:gd name="T13" fmla="*/ 46883 h 932950"/>
                  <a:gd name="T14" fmla="*/ 333916 w 3723451"/>
                  <a:gd name="T15" fmla="*/ 111241 h 932950"/>
                  <a:gd name="T16" fmla="*/ 126604 w 3723451"/>
                  <a:gd name="T17" fmla="*/ 49251 h 932950"/>
                  <a:gd name="T18" fmla="*/ 93085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sp>
            <p:nvSpPr>
              <p:cNvPr id="155" name="Freeform 154"/>
              <p:cNvSpPr>
                <a:spLocks/>
              </p:cNvSpPr>
              <p:nvPr/>
            </p:nvSpPr>
            <p:spPr bwMode="auto">
              <a:xfrm>
                <a:off x="3088086" y="4645932"/>
                <a:ext cx="62960" cy="38808"/>
              </a:xfrm>
              <a:custGeom>
                <a:avLst/>
                <a:gdLst>
                  <a:gd name="T0" fmla="*/ 0 w 1366596"/>
                  <a:gd name="T1" fmla="*/ 0 h 809868"/>
                  <a:gd name="T2" fmla="*/ 244059 w 1366596"/>
                  <a:gd name="T3" fmla="*/ 74985 h 809868"/>
                  <a:gd name="T4" fmla="*/ 154488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sp>
            <p:nvSpPr>
              <p:cNvPr id="156" name="Freeform 155"/>
              <p:cNvSpPr>
                <a:spLocks/>
              </p:cNvSpPr>
              <p:nvPr/>
            </p:nvSpPr>
            <p:spPr bwMode="auto">
              <a:xfrm>
                <a:off x="2972796" y="4646878"/>
                <a:ext cx="62142" cy="38808"/>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sz="1400"/>
              </a:p>
            </p:txBody>
          </p:sp>
          <p:cxnSp>
            <p:nvCxnSpPr>
              <p:cNvPr id="157" name="Straight Connector 156"/>
              <p:cNvCxnSpPr>
                <a:cxnSpLocks noChangeShapeType="1"/>
                <a:endCxn id="152" idx="2"/>
              </p:cNvCxnSpPr>
              <p:nvPr/>
            </p:nvCxnSpPr>
            <p:spPr bwMode="auto">
              <a:xfrm flipH="1" flipV="1">
                <a:off x="2916377" y="4649718"/>
                <a:ext cx="818" cy="49220"/>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58" name="Straight Connector 157"/>
              <p:cNvCxnSpPr>
                <a:cxnSpLocks noChangeShapeType="1"/>
              </p:cNvCxnSpPr>
              <p:nvPr/>
            </p:nvCxnSpPr>
            <p:spPr bwMode="auto">
              <a:xfrm flipH="1" flipV="1">
                <a:off x="3206648" y="4648771"/>
                <a:ext cx="817" cy="49220"/>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sp>
            <p:nvSpPr>
              <p:cNvPr id="159" name="TextBox 389"/>
              <p:cNvSpPr txBox="1">
                <a:spLocks noChangeArrowheads="1"/>
              </p:cNvSpPr>
              <p:nvPr/>
            </p:nvSpPr>
            <p:spPr bwMode="auto">
              <a:xfrm>
                <a:off x="2460194" y="3754178"/>
                <a:ext cx="603352" cy="22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ct val="20000"/>
                  </a:spcBef>
                  <a:buClr>
                    <a:srgbClr val="000099"/>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MS PGothic"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har char="•"/>
                  <a:defRPr sz="2000">
                    <a:solidFill>
                      <a:schemeClr val="tx1"/>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4pPr>
                <a:lvl5pPr marL="2057400" indent="-228600">
                  <a:spcBef>
                    <a:spcPct val="20000"/>
                  </a:spcBef>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Gill Sans MT" panose="020B0502020104020203" pitchFamily="34" charset="0"/>
                    <a:cs typeface="Gill Sans MT" panose="020B0502020104020203" pitchFamily="34" charset="0"/>
                  </a:defRPr>
                </a:lvl9pPr>
              </a:lstStyle>
              <a:p>
                <a:pPr algn="ctr">
                  <a:lnSpc>
                    <a:spcPts val="1475"/>
                  </a:lnSpc>
                  <a:spcBef>
                    <a:spcPct val="0"/>
                  </a:spcBef>
                  <a:buClrTx/>
                  <a:buSzTx/>
                  <a:buFontTx/>
                  <a:buNone/>
                </a:pPr>
                <a:r>
                  <a:rPr lang="en-US" altLang="en-US" sz="1050" dirty="0" smtClean="0">
                    <a:latin typeface="Arial" panose="020B0604020202020204" pitchFamily="34" charset="0"/>
                  </a:rPr>
                  <a:t>flow table</a:t>
                </a:r>
                <a:endParaRPr lang="en-US" altLang="en-US" sz="1050" dirty="0">
                  <a:latin typeface="Arial" panose="020B0604020202020204" pitchFamily="34" charset="0"/>
                </a:endParaRPr>
              </a:p>
            </p:txBody>
          </p:sp>
          <p:sp>
            <p:nvSpPr>
              <p:cNvPr id="160" name="TextBox 159"/>
              <p:cNvSpPr txBox="1"/>
              <p:nvPr/>
            </p:nvSpPr>
            <p:spPr>
              <a:xfrm>
                <a:off x="2575694" y="5153281"/>
                <a:ext cx="1711901" cy="307777"/>
              </a:xfrm>
              <a:prstGeom prst="rect">
                <a:avLst/>
              </a:prstGeom>
              <a:noFill/>
            </p:spPr>
            <p:txBody>
              <a:bodyPr wrap="square" rtlCol="0">
                <a:spAutoFit/>
              </a:bodyPr>
              <a:lstStyle/>
              <a:p>
                <a:r>
                  <a:rPr lang="en-US" sz="1400" dirty="0" smtClean="0">
                    <a:solidFill>
                      <a:srgbClr val="FF0000"/>
                    </a:solidFill>
                  </a:rPr>
                  <a:t> compromised host</a:t>
                </a:r>
                <a:endParaRPr lang="en-US" sz="1400" dirty="0">
                  <a:solidFill>
                    <a:srgbClr val="FF0000"/>
                  </a:solidFill>
                </a:endParaRPr>
              </a:p>
            </p:txBody>
          </p:sp>
          <p:sp>
            <p:nvSpPr>
              <p:cNvPr id="161" name="Oval 160"/>
              <p:cNvSpPr/>
              <p:nvPr/>
            </p:nvSpPr>
            <p:spPr bwMode="auto">
              <a:xfrm>
                <a:off x="2535331" y="2207414"/>
                <a:ext cx="373767" cy="204303"/>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62" name="Oval 161"/>
              <p:cNvSpPr/>
              <p:nvPr/>
            </p:nvSpPr>
            <p:spPr bwMode="auto">
              <a:xfrm>
                <a:off x="3012044" y="2202139"/>
                <a:ext cx="449714" cy="204303"/>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63" name="Oval 162"/>
              <p:cNvSpPr/>
              <p:nvPr/>
            </p:nvSpPr>
            <p:spPr bwMode="auto">
              <a:xfrm>
                <a:off x="4387351" y="2196865"/>
                <a:ext cx="485282" cy="204303"/>
              </a:xfrm>
              <a:prstGeom prst="ellipse">
                <a:avLst/>
              </a:prstGeom>
              <a:solidFill>
                <a:srgbClr val="008000">
                  <a:alpha val="70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64" name="TextBox 163"/>
              <p:cNvSpPr txBox="1"/>
              <p:nvPr/>
            </p:nvSpPr>
            <p:spPr>
              <a:xfrm>
                <a:off x="3874621" y="1986364"/>
                <a:ext cx="311868" cy="377366"/>
              </a:xfrm>
              <a:prstGeom prst="rect">
                <a:avLst/>
              </a:prstGeom>
              <a:noFill/>
            </p:spPr>
            <p:txBody>
              <a:bodyPr wrap="square" rtlCol="0">
                <a:spAutoFit/>
              </a:bodyPr>
              <a:lstStyle/>
              <a:p>
                <a:r>
                  <a:rPr lang="en-US" sz="2400" dirty="0" smtClean="0">
                    <a:solidFill>
                      <a:srgbClr val="008000"/>
                    </a:solidFill>
                  </a:rPr>
                  <a:t>…</a:t>
                </a:r>
                <a:endParaRPr lang="en-US" sz="2400" dirty="0">
                  <a:solidFill>
                    <a:srgbClr val="008000"/>
                  </a:solidFill>
                </a:endParaRPr>
              </a:p>
            </p:txBody>
          </p:sp>
          <p:sp>
            <p:nvSpPr>
              <p:cNvPr id="165" name="TextBox 164"/>
              <p:cNvSpPr txBox="1"/>
              <p:nvPr/>
            </p:nvSpPr>
            <p:spPr>
              <a:xfrm>
                <a:off x="2492011" y="2188791"/>
                <a:ext cx="621473" cy="191722"/>
              </a:xfrm>
              <a:prstGeom prst="rect">
                <a:avLst/>
              </a:prstGeom>
              <a:noFill/>
            </p:spPr>
            <p:txBody>
              <a:bodyPr wrap="square" rtlCol="0">
                <a:spAutoFit/>
              </a:bodyPr>
              <a:lstStyle/>
              <a:p>
                <a:r>
                  <a:rPr lang="en-US" sz="1100" dirty="0" smtClean="0"/>
                  <a:t>routing</a:t>
                </a:r>
                <a:endParaRPr lang="en-US" sz="1100" dirty="0"/>
              </a:p>
            </p:txBody>
          </p:sp>
          <p:sp>
            <p:nvSpPr>
              <p:cNvPr id="166" name="TextBox 165"/>
              <p:cNvSpPr txBox="1"/>
              <p:nvPr/>
            </p:nvSpPr>
            <p:spPr>
              <a:xfrm>
                <a:off x="2968460" y="2206468"/>
                <a:ext cx="753804" cy="284930"/>
              </a:xfrm>
              <a:prstGeom prst="rect">
                <a:avLst/>
              </a:prstGeom>
              <a:noFill/>
            </p:spPr>
            <p:txBody>
              <a:bodyPr wrap="square" rtlCol="0">
                <a:spAutoFit/>
              </a:bodyPr>
              <a:lstStyle/>
              <a:p>
                <a:pPr>
                  <a:lnSpc>
                    <a:spcPct val="85000"/>
                  </a:lnSpc>
                </a:pPr>
                <a:r>
                  <a:rPr lang="en-US" sz="1100" dirty="0" smtClean="0"/>
                  <a:t>access control</a:t>
                </a:r>
                <a:endParaRPr lang="en-US" sz="1100" dirty="0"/>
              </a:p>
            </p:txBody>
          </p:sp>
          <p:sp>
            <p:nvSpPr>
              <p:cNvPr id="167" name="TextBox 166"/>
              <p:cNvSpPr txBox="1"/>
              <p:nvPr/>
            </p:nvSpPr>
            <p:spPr>
              <a:xfrm>
                <a:off x="4241807" y="2165289"/>
                <a:ext cx="770854" cy="284930"/>
              </a:xfrm>
              <a:prstGeom prst="rect">
                <a:avLst/>
              </a:prstGeom>
              <a:noFill/>
            </p:spPr>
            <p:txBody>
              <a:bodyPr wrap="square" rtlCol="0">
                <a:spAutoFit/>
              </a:bodyPr>
              <a:lstStyle/>
              <a:p>
                <a:pPr algn="ctr">
                  <a:lnSpc>
                    <a:spcPct val="85000"/>
                  </a:lnSpc>
                </a:pPr>
                <a:r>
                  <a:rPr lang="en-US" sz="1100" dirty="0" smtClean="0"/>
                  <a:t>load</a:t>
                </a:r>
              </a:p>
              <a:p>
                <a:pPr algn="ctr">
                  <a:lnSpc>
                    <a:spcPct val="85000"/>
                  </a:lnSpc>
                </a:pPr>
                <a:r>
                  <a:rPr lang="en-US" sz="1100" dirty="0" smtClean="0"/>
                  <a:t>balance</a:t>
                </a:r>
                <a:endParaRPr lang="en-US" sz="1100" dirty="0"/>
              </a:p>
            </p:txBody>
          </p:sp>
          <p:pic>
            <p:nvPicPr>
              <p:cNvPr id="168" name="Picture 167" descr="Download Lenovo Desktop Computer HQ PNG Image | FreePNGIm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4512" y="4856102"/>
                <a:ext cx="428922" cy="311430"/>
              </a:xfrm>
              <a:prstGeom prst="rect">
                <a:avLst/>
              </a:prstGeom>
            </p:spPr>
          </p:pic>
          <p:pic>
            <p:nvPicPr>
              <p:cNvPr id="169" name="Picture 168" descr="&lt;strong&gt;Demon&lt;/strong&gt; 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9979" y="4912856"/>
                <a:ext cx="353323" cy="312370"/>
              </a:xfrm>
              <a:prstGeom prst="rect">
                <a:avLst/>
              </a:prstGeom>
            </p:spPr>
          </p:pic>
          <p:pic>
            <p:nvPicPr>
              <p:cNvPr id="170" name="Picture 169" descr="&lt;strong&gt;Demon&lt;/strong&gt; 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8024" y="4440745"/>
                <a:ext cx="353323" cy="331081"/>
              </a:xfrm>
              <a:prstGeom prst="rect">
                <a:avLst/>
              </a:prstGeom>
            </p:spPr>
          </p:pic>
          <p:sp>
            <p:nvSpPr>
              <p:cNvPr id="171" name="TextBox 170"/>
              <p:cNvSpPr txBox="1"/>
              <p:nvPr/>
            </p:nvSpPr>
            <p:spPr>
              <a:xfrm>
                <a:off x="2120936" y="4328844"/>
                <a:ext cx="729210" cy="477996"/>
              </a:xfrm>
              <a:prstGeom prst="rect">
                <a:avLst/>
              </a:prstGeom>
              <a:noFill/>
            </p:spPr>
            <p:txBody>
              <a:bodyPr wrap="square" rtlCol="0">
                <a:spAutoFit/>
              </a:bodyPr>
              <a:lstStyle/>
              <a:p>
                <a:r>
                  <a:rPr lang="en-US" sz="1600" dirty="0" smtClean="0">
                    <a:solidFill>
                      <a:srgbClr val="FF0000"/>
                    </a:solidFill>
                  </a:rPr>
                  <a:t>attack target</a:t>
                </a:r>
                <a:endParaRPr lang="en-US" sz="1600" dirty="0">
                  <a:solidFill>
                    <a:srgbClr val="FF0000"/>
                  </a:solidFill>
                </a:endParaRPr>
              </a:p>
            </p:txBody>
          </p:sp>
          <p:sp>
            <p:nvSpPr>
              <p:cNvPr id="172" name="TextBox 171"/>
              <p:cNvSpPr txBox="1"/>
              <p:nvPr/>
            </p:nvSpPr>
            <p:spPr>
              <a:xfrm>
                <a:off x="3184581" y="1851852"/>
                <a:ext cx="1383462" cy="276735"/>
              </a:xfrm>
              <a:prstGeom prst="rect">
                <a:avLst/>
              </a:prstGeom>
              <a:noFill/>
            </p:spPr>
            <p:txBody>
              <a:bodyPr wrap="square" rtlCol="0">
                <a:spAutoFit/>
              </a:bodyPr>
              <a:lstStyle/>
              <a:p>
                <a:r>
                  <a:rPr lang="en-US" sz="1600" dirty="0" smtClean="0">
                    <a:solidFill>
                      <a:srgbClr val="FF0000"/>
                    </a:solidFill>
                  </a:rPr>
                  <a:t>attack target</a:t>
                </a:r>
                <a:endParaRPr lang="en-US" sz="1600" dirty="0">
                  <a:solidFill>
                    <a:srgbClr val="FF0000"/>
                  </a:solidFill>
                </a:endParaRPr>
              </a:p>
            </p:txBody>
          </p:sp>
          <p:cxnSp>
            <p:nvCxnSpPr>
              <p:cNvPr id="173" name="Straight Arrow Connector 172"/>
              <p:cNvCxnSpPr/>
              <p:nvPr/>
            </p:nvCxnSpPr>
            <p:spPr>
              <a:xfrm>
                <a:off x="4188706" y="2097903"/>
                <a:ext cx="289814" cy="1039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H="1">
                <a:off x="3397530" y="2093262"/>
                <a:ext cx="207319" cy="1252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4632648" y="4699407"/>
                <a:ext cx="1207218" cy="523220"/>
              </a:xfrm>
              <a:prstGeom prst="rect">
                <a:avLst/>
              </a:prstGeom>
              <a:noFill/>
            </p:spPr>
            <p:txBody>
              <a:bodyPr wrap="square" rtlCol="0">
                <a:spAutoFit/>
              </a:bodyPr>
              <a:lstStyle/>
              <a:p>
                <a:r>
                  <a:rPr lang="en-US" sz="1400" dirty="0" smtClean="0">
                    <a:solidFill>
                      <a:srgbClr val="FF0000"/>
                    </a:solidFill>
                  </a:rPr>
                  <a:t>compromised switch</a:t>
                </a:r>
                <a:endParaRPr lang="en-US" sz="1400" dirty="0">
                  <a:solidFill>
                    <a:srgbClr val="FF0000"/>
                  </a:solidFill>
                </a:endParaRPr>
              </a:p>
            </p:txBody>
          </p:sp>
          <p:cxnSp>
            <p:nvCxnSpPr>
              <p:cNvPr id="176" name="Straight Arrow Connector 175"/>
              <p:cNvCxnSpPr>
                <a:stCxn id="172" idx="2"/>
              </p:cNvCxnSpPr>
              <p:nvPr/>
            </p:nvCxnSpPr>
            <p:spPr>
              <a:xfrm>
                <a:off x="3876312" y="2128587"/>
                <a:ext cx="0" cy="2262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rot="10800000">
                <a:off x="1897316" y="2597086"/>
                <a:ext cx="430887" cy="1890079"/>
              </a:xfrm>
              <a:prstGeom prst="rect">
                <a:avLst/>
              </a:prstGeom>
              <a:noFill/>
            </p:spPr>
            <p:txBody>
              <a:bodyPr vert="eaVert" wrap="none" rtlCol="0">
                <a:spAutoFit/>
              </a:bodyPr>
              <a:lstStyle/>
              <a:p>
                <a:r>
                  <a:rPr lang="en-US" sz="1600" dirty="0" smtClean="0"/>
                  <a:t>Software Defined Network</a:t>
                </a:r>
                <a:endParaRPr lang="en-US" sz="1600" dirty="0"/>
              </a:p>
            </p:txBody>
          </p:sp>
          <p:sp>
            <p:nvSpPr>
              <p:cNvPr id="178" name="TextBox 177"/>
              <p:cNvSpPr txBox="1"/>
              <p:nvPr/>
            </p:nvSpPr>
            <p:spPr>
              <a:xfrm>
                <a:off x="5302166" y="2250853"/>
                <a:ext cx="369332" cy="934808"/>
              </a:xfrm>
              <a:prstGeom prst="rect">
                <a:avLst/>
              </a:prstGeom>
              <a:noFill/>
            </p:spPr>
            <p:txBody>
              <a:bodyPr vert="eaVert" wrap="none" rtlCol="0">
                <a:spAutoFit/>
              </a:bodyPr>
              <a:lstStyle/>
              <a:p>
                <a:r>
                  <a:rPr lang="en-US" sz="1200" dirty="0" smtClean="0"/>
                  <a:t>Control plane</a:t>
                </a:r>
                <a:endParaRPr lang="en-US" sz="1200" dirty="0"/>
              </a:p>
            </p:txBody>
          </p:sp>
          <p:sp>
            <p:nvSpPr>
              <p:cNvPr id="179" name="TextBox 178"/>
              <p:cNvSpPr txBox="1"/>
              <p:nvPr/>
            </p:nvSpPr>
            <p:spPr>
              <a:xfrm>
                <a:off x="5293977" y="3232951"/>
                <a:ext cx="369332" cy="763927"/>
              </a:xfrm>
              <a:prstGeom prst="rect">
                <a:avLst/>
              </a:prstGeom>
              <a:noFill/>
            </p:spPr>
            <p:txBody>
              <a:bodyPr vert="eaVert" wrap="none" rtlCol="0">
                <a:spAutoFit/>
              </a:bodyPr>
              <a:lstStyle/>
              <a:p>
                <a:r>
                  <a:rPr lang="en-US" sz="1200" dirty="0" smtClean="0"/>
                  <a:t>Data plane</a:t>
                </a:r>
                <a:endParaRPr lang="en-US" sz="1200" dirty="0"/>
              </a:p>
            </p:txBody>
          </p:sp>
        </p:grpSp>
        <p:grpSp>
          <p:nvGrpSpPr>
            <p:cNvPr id="18" name="Group 17"/>
            <p:cNvGrpSpPr/>
            <p:nvPr/>
          </p:nvGrpSpPr>
          <p:grpSpPr>
            <a:xfrm>
              <a:off x="4526269" y="2264667"/>
              <a:ext cx="4996010" cy="2761778"/>
              <a:chOff x="1294790" y="997836"/>
              <a:chExt cx="8829409" cy="2718286"/>
            </a:xfrm>
          </p:grpSpPr>
          <p:sp>
            <p:nvSpPr>
              <p:cNvPr id="22" name="Rounded Rectangle 21"/>
              <p:cNvSpPr/>
              <p:nvPr/>
            </p:nvSpPr>
            <p:spPr>
              <a:xfrm>
                <a:off x="1294790" y="997836"/>
                <a:ext cx="4272078" cy="226474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3" name="TextBox 22"/>
              <p:cNvSpPr txBox="1"/>
              <p:nvPr/>
            </p:nvSpPr>
            <p:spPr>
              <a:xfrm>
                <a:off x="1639753" y="1052491"/>
                <a:ext cx="3582150" cy="575566"/>
              </a:xfrm>
              <a:prstGeom prst="rect">
                <a:avLst/>
              </a:prstGeom>
              <a:noFill/>
            </p:spPr>
            <p:txBody>
              <a:bodyPr wrap="square" rtlCol="0">
                <a:spAutoFit/>
              </a:bodyPr>
              <a:lstStyle/>
              <a:p>
                <a:r>
                  <a:rPr lang="en-US" sz="1600" b="1" dirty="0" smtClean="0"/>
                  <a:t>Thrust 1: Adversarial reconnaissance</a:t>
                </a:r>
                <a:endParaRPr lang="en-US" sz="1600" b="1" dirty="0"/>
              </a:p>
            </p:txBody>
          </p:sp>
          <p:sp>
            <p:nvSpPr>
              <p:cNvPr id="24" name="Rounded Rectangle 23"/>
              <p:cNvSpPr/>
              <p:nvPr/>
            </p:nvSpPr>
            <p:spPr>
              <a:xfrm>
                <a:off x="1419951" y="1664123"/>
                <a:ext cx="3616565" cy="6398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Task 1A: Host-based reconnaissance</a:t>
                </a:r>
                <a:endParaRPr lang="en-US" sz="1600" dirty="0">
                  <a:solidFill>
                    <a:schemeClr val="tx1"/>
                  </a:solidFill>
                </a:endParaRPr>
              </a:p>
            </p:txBody>
          </p:sp>
          <p:sp>
            <p:nvSpPr>
              <p:cNvPr id="25" name="Rounded Rectangle 24"/>
              <p:cNvSpPr/>
              <p:nvPr/>
            </p:nvSpPr>
            <p:spPr>
              <a:xfrm>
                <a:off x="1389890" y="2463351"/>
                <a:ext cx="3646626" cy="62553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Task 1B: Switch-based reconnaissance</a:t>
                </a:r>
                <a:endParaRPr lang="en-US" sz="1600" dirty="0">
                  <a:solidFill>
                    <a:schemeClr val="tx1"/>
                  </a:solidFill>
                </a:endParaRPr>
              </a:p>
            </p:txBody>
          </p:sp>
          <p:sp>
            <p:nvSpPr>
              <p:cNvPr id="26" name="Rounded Rectangle 25"/>
              <p:cNvSpPr/>
              <p:nvPr/>
            </p:nvSpPr>
            <p:spPr>
              <a:xfrm>
                <a:off x="5808269" y="997836"/>
                <a:ext cx="4272078" cy="226474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7" name="TextBox 26"/>
              <p:cNvSpPr txBox="1"/>
              <p:nvPr/>
            </p:nvSpPr>
            <p:spPr>
              <a:xfrm>
                <a:off x="6144731" y="1137950"/>
                <a:ext cx="3979468" cy="575566"/>
              </a:xfrm>
              <a:prstGeom prst="rect">
                <a:avLst/>
              </a:prstGeom>
              <a:noFill/>
            </p:spPr>
            <p:txBody>
              <a:bodyPr wrap="square" rtlCol="0">
                <a:spAutoFit/>
              </a:bodyPr>
              <a:lstStyle/>
              <a:p>
                <a:r>
                  <a:rPr lang="en-US" sz="1600" b="1" dirty="0" smtClean="0"/>
                  <a:t>Thrust 2: Intelligent attacks</a:t>
                </a:r>
                <a:endParaRPr lang="en-US" sz="1600" b="1" dirty="0"/>
              </a:p>
            </p:txBody>
          </p:sp>
          <p:sp>
            <p:nvSpPr>
              <p:cNvPr id="28" name="Rounded Rectangle 27"/>
              <p:cNvSpPr/>
              <p:nvPr/>
            </p:nvSpPr>
            <p:spPr>
              <a:xfrm>
                <a:off x="6269128" y="1664123"/>
                <a:ext cx="3621098" cy="62553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Task 2A: Host-based attack</a:t>
                </a:r>
                <a:endParaRPr lang="en-US" sz="1600" dirty="0">
                  <a:solidFill>
                    <a:schemeClr val="tx1"/>
                  </a:solidFill>
                </a:endParaRPr>
              </a:p>
            </p:txBody>
          </p:sp>
          <p:sp>
            <p:nvSpPr>
              <p:cNvPr id="29" name="Rounded Rectangle 28"/>
              <p:cNvSpPr/>
              <p:nvPr/>
            </p:nvSpPr>
            <p:spPr>
              <a:xfrm>
                <a:off x="6269128" y="2463351"/>
                <a:ext cx="3621098" cy="62553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Task 2B: Switch-based attack</a:t>
                </a:r>
                <a:endParaRPr lang="en-US" sz="1600" dirty="0">
                  <a:solidFill>
                    <a:schemeClr val="tx1"/>
                  </a:solidFill>
                </a:endParaRPr>
              </a:p>
            </p:txBody>
          </p:sp>
          <p:sp>
            <p:nvSpPr>
              <p:cNvPr id="30" name="Right Arrow 29"/>
              <p:cNvSpPr/>
              <p:nvPr/>
            </p:nvSpPr>
            <p:spPr>
              <a:xfrm>
                <a:off x="5036515" y="1901952"/>
                <a:ext cx="1232613" cy="19019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Right Arrow 30"/>
              <p:cNvSpPr/>
              <p:nvPr/>
            </p:nvSpPr>
            <p:spPr>
              <a:xfrm>
                <a:off x="5036514" y="2680936"/>
                <a:ext cx="1232613" cy="19019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Rounded Rectangle 31"/>
              <p:cNvSpPr/>
              <p:nvPr/>
            </p:nvSpPr>
            <p:spPr>
              <a:xfrm>
                <a:off x="1389888" y="3328416"/>
                <a:ext cx="8639251" cy="38770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Thrust 3: Evaluation &amp; measurement</a:t>
                </a:r>
                <a:endParaRPr lang="en-US" sz="1600" b="1" dirty="0">
                  <a:solidFill>
                    <a:schemeClr val="tx1"/>
                  </a:solidFill>
                </a:endParaRPr>
              </a:p>
            </p:txBody>
          </p:sp>
        </p:grpSp>
        <p:sp>
          <p:nvSpPr>
            <p:cNvPr id="19" name="Right Arrow 18"/>
            <p:cNvSpPr/>
            <p:nvPr/>
          </p:nvSpPr>
          <p:spPr>
            <a:xfrm>
              <a:off x="3927813" y="3474116"/>
              <a:ext cx="461042" cy="2078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9625889" y="3389783"/>
              <a:ext cx="359388" cy="195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0113701" y="2831364"/>
              <a:ext cx="2265277" cy="1156777"/>
            </a:xfrm>
            <a:prstGeom prst="roundRect">
              <a:avLst/>
            </a:prstGeom>
            <a:solidFill>
              <a:schemeClr val="accent3">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Defenses (future work):</a:t>
              </a:r>
            </a:p>
            <a:p>
              <a:pPr marL="285750" indent="-285750">
                <a:buFont typeface="Arial" panose="020B0604020202020204" pitchFamily="34" charset="0"/>
                <a:buChar char="•"/>
              </a:pPr>
              <a:r>
                <a:rPr lang="en-US" sz="1600" dirty="0" smtClean="0">
                  <a:solidFill>
                    <a:schemeClr val="tx1"/>
                  </a:solidFill>
                </a:rPr>
                <a:t>Attack detection</a:t>
              </a:r>
            </a:p>
            <a:p>
              <a:pPr marL="285750" indent="-285750">
                <a:buFont typeface="Arial" panose="020B0604020202020204" pitchFamily="34" charset="0"/>
                <a:buChar char="•"/>
              </a:pPr>
              <a:r>
                <a:rPr lang="en-US" sz="1600" dirty="0" smtClean="0">
                  <a:solidFill>
                    <a:schemeClr val="tx1"/>
                  </a:solidFill>
                </a:rPr>
                <a:t>Attack prevention</a:t>
              </a:r>
            </a:p>
            <a:p>
              <a:pPr marL="285750" indent="-285750">
                <a:buFont typeface="Arial" panose="020B0604020202020204" pitchFamily="34" charset="0"/>
                <a:buChar char="•"/>
              </a:pPr>
              <a:r>
                <a:rPr lang="en-US" sz="1600" dirty="0" smtClean="0">
                  <a:solidFill>
                    <a:schemeClr val="tx1"/>
                  </a:solidFill>
                </a:rPr>
                <a:t>Attack resilience</a:t>
              </a:r>
              <a:endParaRPr lang="en-US" sz="1600" dirty="0">
                <a:solidFill>
                  <a:schemeClr val="tx1"/>
                </a:solidFill>
              </a:endParaRPr>
            </a:p>
          </p:txBody>
        </p:sp>
      </p:grpSp>
      <p:grpSp>
        <p:nvGrpSpPr>
          <p:cNvPr id="476" name="Group 475"/>
          <p:cNvGrpSpPr/>
          <p:nvPr/>
        </p:nvGrpSpPr>
        <p:grpSpPr>
          <a:xfrm>
            <a:off x="11291823" y="21681858"/>
            <a:ext cx="9630655" cy="2331522"/>
            <a:chOff x="1314673" y="3470528"/>
            <a:chExt cx="9630655" cy="2472653"/>
          </a:xfrm>
        </p:grpSpPr>
        <p:pic>
          <p:nvPicPr>
            <p:cNvPr id="477" name="Picture 476"/>
            <p:cNvPicPr>
              <a:picLocks noChangeAspect="1"/>
            </p:cNvPicPr>
            <p:nvPr/>
          </p:nvPicPr>
          <p:blipFill>
            <a:blip r:embed="rId6"/>
            <a:stretch>
              <a:fillRect/>
            </a:stretch>
          </p:blipFill>
          <p:spPr>
            <a:xfrm>
              <a:off x="5675000" y="4058387"/>
              <a:ext cx="2243555" cy="1811273"/>
            </a:xfrm>
            <a:prstGeom prst="rect">
              <a:avLst/>
            </a:prstGeom>
          </p:spPr>
        </p:pic>
        <p:sp>
          <p:nvSpPr>
            <p:cNvPr id="478" name="TextBox 477"/>
            <p:cNvSpPr txBox="1"/>
            <p:nvPr/>
          </p:nvSpPr>
          <p:spPr>
            <a:xfrm>
              <a:off x="5732417" y="3716769"/>
              <a:ext cx="2381358" cy="338554"/>
            </a:xfrm>
            <a:prstGeom prst="rect">
              <a:avLst/>
            </a:prstGeom>
            <a:noFill/>
          </p:spPr>
          <p:txBody>
            <a:bodyPr wrap="none" rtlCol="0">
              <a:spAutoFit/>
            </a:bodyPr>
            <a:lstStyle/>
            <a:p>
              <a:r>
                <a:rPr lang="en-US" sz="1600" b="1" dirty="0" smtClean="0"/>
                <a:t>Estimate load distribution</a:t>
              </a:r>
              <a:endParaRPr lang="en-US" sz="1600" b="1" dirty="0"/>
            </a:p>
          </p:txBody>
        </p:sp>
        <p:pic>
          <p:nvPicPr>
            <p:cNvPr id="479" name="Picture 478"/>
            <p:cNvPicPr>
              <a:picLocks noChangeAspect="1"/>
            </p:cNvPicPr>
            <p:nvPr/>
          </p:nvPicPr>
          <p:blipFill>
            <a:blip r:embed="rId7"/>
            <a:stretch>
              <a:fillRect/>
            </a:stretch>
          </p:blipFill>
          <p:spPr>
            <a:xfrm>
              <a:off x="1314673" y="3470528"/>
              <a:ext cx="4025897" cy="2472653"/>
            </a:xfrm>
            <a:prstGeom prst="rect">
              <a:avLst/>
            </a:prstGeom>
          </p:spPr>
        </p:pic>
        <p:pic>
          <p:nvPicPr>
            <p:cNvPr id="480" name="Picture 479" descr="&lt;strong&gt;Demon&lt;/strong&gt; 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83085" y="4802522"/>
              <a:ext cx="312986" cy="276708"/>
            </a:xfrm>
            <a:prstGeom prst="rect">
              <a:avLst/>
            </a:prstGeom>
          </p:spPr>
        </p:pic>
        <p:sp>
          <p:nvSpPr>
            <p:cNvPr id="481" name="TextBox 480"/>
            <p:cNvSpPr txBox="1"/>
            <p:nvPr/>
          </p:nvSpPr>
          <p:spPr>
            <a:xfrm>
              <a:off x="1552175" y="4779470"/>
              <a:ext cx="875980" cy="646331"/>
            </a:xfrm>
            <a:prstGeom prst="rect">
              <a:avLst/>
            </a:prstGeom>
            <a:noFill/>
          </p:spPr>
          <p:txBody>
            <a:bodyPr wrap="square" rtlCol="0">
              <a:spAutoFit/>
            </a:bodyPr>
            <a:lstStyle/>
            <a:p>
              <a:r>
                <a:rPr lang="en-US" sz="1200" b="1" dirty="0" smtClean="0"/>
                <a:t>load balancing pool</a:t>
              </a:r>
              <a:endParaRPr lang="en-US" sz="1200" b="1" dirty="0"/>
            </a:p>
          </p:txBody>
        </p:sp>
        <p:cxnSp>
          <p:nvCxnSpPr>
            <p:cNvPr id="482" name="Straight Arrow Connector 481"/>
            <p:cNvCxnSpPr/>
            <p:nvPr/>
          </p:nvCxnSpPr>
          <p:spPr>
            <a:xfrm>
              <a:off x="2297526" y="5125250"/>
              <a:ext cx="17673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83" name="Picture 482" descr="&lt;strong&gt;Demon&lt;/strong&gt; 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75401" y="5506300"/>
              <a:ext cx="312986" cy="276708"/>
            </a:xfrm>
            <a:prstGeom prst="rect">
              <a:avLst/>
            </a:prstGeom>
          </p:spPr>
        </p:pic>
        <p:cxnSp>
          <p:nvCxnSpPr>
            <p:cNvPr id="484" name="Straight Connector 483"/>
            <p:cNvCxnSpPr/>
            <p:nvPr/>
          </p:nvCxnSpPr>
          <p:spPr>
            <a:xfrm>
              <a:off x="4548948" y="4894729"/>
              <a:ext cx="1237129" cy="741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5" name="Straight Connector 484"/>
            <p:cNvCxnSpPr>
              <a:endCxn id="478" idx="1"/>
            </p:cNvCxnSpPr>
            <p:nvPr/>
          </p:nvCxnSpPr>
          <p:spPr>
            <a:xfrm flipV="1">
              <a:off x="4548948" y="3886046"/>
              <a:ext cx="1183469" cy="100868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6" name="Right Arrow 485"/>
            <p:cNvSpPr/>
            <p:nvPr/>
          </p:nvSpPr>
          <p:spPr>
            <a:xfrm>
              <a:off x="7981343" y="4405354"/>
              <a:ext cx="296696" cy="138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TextBox 486"/>
            <p:cNvSpPr txBox="1"/>
            <p:nvPr/>
          </p:nvSpPr>
          <p:spPr>
            <a:xfrm>
              <a:off x="8367548" y="3702252"/>
              <a:ext cx="2428519" cy="1142424"/>
            </a:xfrm>
            <a:prstGeom prst="rect">
              <a:avLst/>
            </a:prstGeom>
            <a:noFill/>
          </p:spPr>
          <p:txBody>
            <a:bodyPr wrap="square" rtlCol="0">
              <a:spAutoFit/>
            </a:bodyPr>
            <a:lstStyle/>
            <a:p>
              <a:r>
                <a:rPr lang="en-US" sz="1600" b="1" dirty="0" smtClean="0"/>
                <a:t>Intelligent Misreport</a:t>
              </a:r>
            </a:p>
            <a:p>
              <a:pPr marL="285750" indent="-285750">
                <a:buFont typeface="Arial" panose="020B0604020202020204" pitchFamily="34" charset="0"/>
                <a:buChar char="•"/>
              </a:pPr>
              <a:r>
                <a:rPr lang="en-US" sz="1600" dirty="0" smtClean="0"/>
                <a:t>target portion of traffic</a:t>
              </a:r>
            </a:p>
            <a:p>
              <a:pPr marL="285750" indent="-285750">
                <a:buFont typeface="Arial" panose="020B0604020202020204" pitchFamily="34" charset="0"/>
                <a:buChar char="•"/>
              </a:pPr>
              <a:r>
                <a:rPr lang="en-US" sz="1600" dirty="0" smtClean="0"/>
                <a:t>misreporting threshold</a:t>
              </a:r>
            </a:p>
            <a:p>
              <a:pPr marL="285750" indent="-285750">
                <a:buFont typeface="Arial" panose="020B0604020202020204" pitchFamily="34" charset="0"/>
                <a:buChar char="•"/>
              </a:pPr>
              <a:r>
                <a:rPr lang="en-US" sz="1600" dirty="0" smtClean="0"/>
                <a:t>misreporting frequency</a:t>
              </a:r>
              <a:endParaRPr lang="en-US" sz="1600" dirty="0"/>
            </a:p>
          </p:txBody>
        </p:sp>
        <p:pic>
          <p:nvPicPr>
            <p:cNvPr id="488" name="Picture 487"/>
            <p:cNvPicPr>
              <a:picLocks noChangeAspect="1"/>
            </p:cNvPicPr>
            <p:nvPr/>
          </p:nvPicPr>
          <p:blipFill>
            <a:blip r:embed="rId9"/>
            <a:stretch>
              <a:fillRect/>
            </a:stretch>
          </p:blipFill>
          <p:spPr>
            <a:xfrm>
              <a:off x="9026387" y="4844888"/>
              <a:ext cx="1892626" cy="132484"/>
            </a:xfrm>
            <a:prstGeom prst="rect">
              <a:avLst/>
            </a:prstGeom>
          </p:spPr>
        </p:pic>
        <p:pic>
          <p:nvPicPr>
            <p:cNvPr id="489" name="Picture 488"/>
            <p:cNvPicPr>
              <a:picLocks noChangeAspect="1"/>
            </p:cNvPicPr>
            <p:nvPr/>
          </p:nvPicPr>
          <p:blipFill>
            <a:blip r:embed="rId10"/>
            <a:stretch>
              <a:fillRect/>
            </a:stretch>
          </p:blipFill>
          <p:spPr>
            <a:xfrm>
              <a:off x="7996763" y="4982246"/>
              <a:ext cx="2948565" cy="649358"/>
            </a:xfrm>
            <a:prstGeom prst="rect">
              <a:avLst/>
            </a:prstGeom>
          </p:spPr>
        </p:pic>
      </p:grpSp>
      <p:grpSp>
        <p:nvGrpSpPr>
          <p:cNvPr id="570" name="Group 569"/>
          <p:cNvGrpSpPr/>
          <p:nvPr/>
        </p:nvGrpSpPr>
        <p:grpSpPr>
          <a:xfrm>
            <a:off x="11085684" y="18663005"/>
            <a:ext cx="9703398" cy="2964102"/>
            <a:chOff x="447058" y="1882588"/>
            <a:chExt cx="9703398" cy="2964102"/>
          </a:xfrm>
        </p:grpSpPr>
        <p:grpSp>
          <p:nvGrpSpPr>
            <p:cNvPr id="571" name="Group 570"/>
            <p:cNvGrpSpPr/>
            <p:nvPr/>
          </p:nvGrpSpPr>
          <p:grpSpPr>
            <a:xfrm>
              <a:off x="447058" y="2062614"/>
              <a:ext cx="1750635" cy="1778987"/>
              <a:chOff x="238978" y="2062614"/>
              <a:chExt cx="1958715" cy="1778987"/>
            </a:xfrm>
          </p:grpSpPr>
          <p:pic>
            <p:nvPicPr>
              <p:cNvPr id="582" name="Picture 581" descr="Computer host icon vector image | Free SV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8978" y="3437549"/>
                <a:ext cx="404052" cy="404052"/>
              </a:xfrm>
              <a:prstGeom prst="rect">
                <a:avLst/>
              </a:prstGeom>
            </p:spPr>
          </p:pic>
          <p:pic>
            <p:nvPicPr>
              <p:cNvPr id="583" name="Picture 582" descr="Computer host icon vector image | Free SV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53700" y="3434893"/>
                <a:ext cx="404052" cy="404052"/>
              </a:xfrm>
              <a:prstGeom prst="rect">
                <a:avLst/>
              </a:prstGeom>
            </p:spPr>
          </p:pic>
          <p:pic>
            <p:nvPicPr>
              <p:cNvPr id="584" name="Picture 583" descr="Computer host icon vector image | Free SV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83051" y="3437549"/>
                <a:ext cx="404052" cy="404052"/>
              </a:xfrm>
              <a:prstGeom prst="rect">
                <a:avLst/>
              </a:prstGeom>
            </p:spPr>
          </p:pic>
          <p:sp>
            <p:nvSpPr>
              <p:cNvPr id="585" name="TextBox 584"/>
              <p:cNvSpPr txBox="1"/>
              <p:nvPr/>
            </p:nvSpPr>
            <p:spPr>
              <a:xfrm>
                <a:off x="774699" y="3324530"/>
                <a:ext cx="389555" cy="338554"/>
              </a:xfrm>
              <a:prstGeom prst="rect">
                <a:avLst/>
              </a:prstGeom>
              <a:noFill/>
            </p:spPr>
            <p:txBody>
              <a:bodyPr wrap="none" rtlCol="0">
                <a:spAutoFit/>
              </a:bodyPr>
              <a:lstStyle/>
              <a:p>
                <a:r>
                  <a:rPr lang="en-US" sz="1600" b="1" dirty="0" smtClean="0"/>
                  <a:t>...</a:t>
                </a:r>
                <a:endParaRPr lang="en-US" sz="1600" b="1" dirty="0"/>
              </a:p>
            </p:txBody>
          </p:sp>
          <p:pic>
            <p:nvPicPr>
              <p:cNvPr id="586" name="Picture 585" descr="Networking Group!: OpenBSD COMO ROUTE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0617" y="2809626"/>
                <a:ext cx="617135" cy="418059"/>
              </a:xfrm>
              <a:prstGeom prst="rect">
                <a:avLst/>
              </a:prstGeom>
            </p:spPr>
          </p:pic>
          <p:pic>
            <p:nvPicPr>
              <p:cNvPr id="587" name="Picture 586" descr="File:Generic Server Icon.svg - Wikimedia Common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4839" y="2062614"/>
                <a:ext cx="763423" cy="1079607"/>
              </a:xfrm>
              <a:prstGeom prst="rect">
                <a:avLst/>
              </a:prstGeom>
            </p:spPr>
          </p:pic>
          <p:pic>
            <p:nvPicPr>
              <p:cNvPr id="588" name="Picture 587" descr="&lt;strong&gt;Demon&lt;/strong&gt; 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4370" y="3152863"/>
                <a:ext cx="353323" cy="331081"/>
              </a:xfrm>
              <a:prstGeom prst="rect">
                <a:avLst/>
              </a:prstGeom>
            </p:spPr>
          </p:pic>
          <p:cxnSp>
            <p:nvCxnSpPr>
              <p:cNvPr id="589" name="Straight Connector 588"/>
              <p:cNvCxnSpPr>
                <a:stCxn id="582" idx="0"/>
                <a:endCxn id="586" idx="2"/>
              </p:cNvCxnSpPr>
              <p:nvPr/>
            </p:nvCxnSpPr>
            <p:spPr>
              <a:xfrm flipV="1">
                <a:off x="441004" y="3227685"/>
                <a:ext cx="908181" cy="209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a:stCxn id="583" idx="0"/>
                <a:endCxn id="586" idx="2"/>
              </p:cNvCxnSpPr>
              <p:nvPr/>
            </p:nvCxnSpPr>
            <p:spPr>
              <a:xfrm flipH="1" flipV="1">
                <a:off x="1349185" y="3227685"/>
                <a:ext cx="106541" cy="207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a:stCxn id="584" idx="0"/>
                <a:endCxn id="586" idx="2"/>
              </p:cNvCxnSpPr>
              <p:nvPr/>
            </p:nvCxnSpPr>
            <p:spPr>
              <a:xfrm flipH="1" flipV="1">
                <a:off x="1349185" y="3227685"/>
                <a:ext cx="635892" cy="209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a:off x="879726" y="2712463"/>
                <a:ext cx="244628" cy="153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3" name="TextBox 592"/>
              <p:cNvSpPr txBox="1"/>
              <p:nvPr/>
            </p:nvSpPr>
            <p:spPr>
              <a:xfrm flipH="1">
                <a:off x="286368" y="2769319"/>
                <a:ext cx="1121263" cy="253916"/>
              </a:xfrm>
              <a:prstGeom prst="rect">
                <a:avLst/>
              </a:prstGeom>
              <a:noFill/>
            </p:spPr>
            <p:txBody>
              <a:bodyPr wrap="square" rtlCol="0">
                <a:spAutoFit/>
              </a:bodyPr>
              <a:lstStyle/>
              <a:p>
                <a:r>
                  <a:rPr lang="en-US" sz="1050" dirty="0" smtClean="0"/>
                  <a:t>controller</a:t>
                </a:r>
                <a:endParaRPr lang="en-US" sz="1050" dirty="0"/>
              </a:p>
            </p:txBody>
          </p:sp>
          <p:cxnSp>
            <p:nvCxnSpPr>
              <p:cNvPr id="594" name="Straight Connector 593"/>
              <p:cNvCxnSpPr>
                <a:stCxn id="586" idx="0"/>
              </p:cNvCxnSpPr>
              <p:nvPr/>
            </p:nvCxnSpPr>
            <p:spPr>
              <a:xfrm flipV="1">
                <a:off x="1349185" y="2512678"/>
                <a:ext cx="0" cy="2969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5" name="TextBox 594"/>
              <p:cNvSpPr txBox="1"/>
              <p:nvPr/>
            </p:nvSpPr>
            <p:spPr>
              <a:xfrm>
                <a:off x="1191933" y="2166982"/>
                <a:ext cx="389555" cy="338554"/>
              </a:xfrm>
              <a:prstGeom prst="rect">
                <a:avLst/>
              </a:prstGeom>
              <a:noFill/>
            </p:spPr>
            <p:txBody>
              <a:bodyPr wrap="none" rtlCol="0">
                <a:spAutoFit/>
              </a:bodyPr>
              <a:lstStyle/>
              <a:p>
                <a:r>
                  <a:rPr lang="en-US" sz="1600" b="1" dirty="0" smtClean="0"/>
                  <a:t>...</a:t>
                </a:r>
                <a:endParaRPr lang="en-US" sz="1600" b="1" dirty="0"/>
              </a:p>
            </p:txBody>
          </p:sp>
        </p:grpSp>
        <p:pic>
          <p:nvPicPr>
            <p:cNvPr id="572" name="Picture 571">
              <a:extLst>
                <a:ext uri="{FF2B5EF4-FFF2-40B4-BE49-F238E27FC236}">
                  <a16:creationId xmlns:a16="http://schemas.microsoft.com/office/drawing/2014/main" id="{1F1F5FE2-773F-AD4D-9807-CDE142BD4EA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01135" y="1882588"/>
              <a:ext cx="3861786" cy="979257"/>
            </a:xfrm>
            <a:prstGeom prst="rect">
              <a:avLst/>
            </a:prstGeom>
          </p:spPr>
        </p:pic>
        <p:sp>
          <p:nvSpPr>
            <p:cNvPr id="573" name="TextBox 572"/>
            <p:cNvSpPr txBox="1"/>
            <p:nvPr/>
          </p:nvSpPr>
          <p:spPr>
            <a:xfrm>
              <a:off x="4098747" y="2764036"/>
              <a:ext cx="1361719" cy="338554"/>
            </a:xfrm>
            <a:prstGeom prst="rect">
              <a:avLst/>
            </a:prstGeom>
            <a:noFill/>
          </p:spPr>
          <p:txBody>
            <a:bodyPr wrap="none" rtlCol="0">
              <a:spAutoFit/>
            </a:bodyPr>
            <a:lstStyle/>
            <a:p>
              <a:r>
                <a:rPr lang="en-US" sz="1600" b="1" dirty="0" smtClean="0"/>
                <a:t>Size Inference</a:t>
              </a:r>
              <a:endParaRPr lang="en-US" sz="1600" b="1" dirty="0"/>
            </a:p>
          </p:txBody>
        </p:sp>
        <p:sp>
          <p:nvSpPr>
            <p:cNvPr id="574" name="TextBox 573"/>
            <p:cNvSpPr txBox="1"/>
            <p:nvPr/>
          </p:nvSpPr>
          <p:spPr>
            <a:xfrm>
              <a:off x="3986785" y="4508136"/>
              <a:ext cx="1533690" cy="338554"/>
            </a:xfrm>
            <a:prstGeom prst="rect">
              <a:avLst/>
            </a:prstGeom>
            <a:noFill/>
          </p:spPr>
          <p:txBody>
            <a:bodyPr wrap="none" rtlCol="0">
              <a:spAutoFit/>
            </a:bodyPr>
            <a:lstStyle/>
            <a:p>
              <a:r>
                <a:rPr lang="en-US" sz="1600" b="1" dirty="0" smtClean="0"/>
                <a:t>Policy Inference</a:t>
              </a:r>
              <a:endParaRPr lang="en-US" sz="1600" b="1" dirty="0"/>
            </a:p>
          </p:txBody>
        </p:sp>
        <p:sp>
          <p:nvSpPr>
            <p:cNvPr id="575" name="Right Arrow 574"/>
            <p:cNvSpPr/>
            <p:nvPr/>
          </p:nvSpPr>
          <p:spPr>
            <a:xfrm rot="2195065">
              <a:off x="6619831" y="2729057"/>
              <a:ext cx="334810" cy="149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6" name="Right Arrow 575"/>
            <p:cNvSpPr/>
            <p:nvPr/>
          </p:nvSpPr>
          <p:spPr>
            <a:xfrm rot="20005572">
              <a:off x="6661359" y="3600589"/>
              <a:ext cx="292816" cy="149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577" name="Picture 576"/>
            <p:cNvPicPr>
              <a:picLocks noChangeAspect="1"/>
            </p:cNvPicPr>
            <p:nvPr/>
          </p:nvPicPr>
          <p:blipFill>
            <a:blip r:embed="rId15"/>
            <a:stretch>
              <a:fillRect/>
            </a:stretch>
          </p:blipFill>
          <p:spPr>
            <a:xfrm>
              <a:off x="6980374" y="2019416"/>
              <a:ext cx="3170082" cy="2416537"/>
            </a:xfrm>
            <a:prstGeom prst="rect">
              <a:avLst/>
            </a:prstGeom>
          </p:spPr>
        </p:pic>
        <p:sp>
          <p:nvSpPr>
            <p:cNvPr id="578" name="TextBox 577"/>
            <p:cNvSpPr txBox="1"/>
            <p:nvPr/>
          </p:nvSpPr>
          <p:spPr>
            <a:xfrm>
              <a:off x="7517441" y="4473283"/>
              <a:ext cx="2016899" cy="338554"/>
            </a:xfrm>
            <a:prstGeom prst="rect">
              <a:avLst/>
            </a:prstGeom>
            <a:noFill/>
          </p:spPr>
          <p:txBody>
            <a:bodyPr wrap="none" rtlCol="0">
              <a:spAutoFit/>
            </a:bodyPr>
            <a:lstStyle/>
            <a:p>
              <a:r>
                <a:rPr lang="en-US" sz="1600" b="1" dirty="0" smtClean="0"/>
                <a:t>Intelligent </a:t>
              </a:r>
              <a:r>
                <a:rPr lang="en-US" sz="1600" b="1" dirty="0" err="1" smtClean="0"/>
                <a:t>DoS</a:t>
              </a:r>
              <a:r>
                <a:rPr lang="en-US" sz="1600" b="1" dirty="0" smtClean="0"/>
                <a:t> Attack</a:t>
              </a:r>
              <a:endParaRPr lang="en-US" sz="1600" b="1" dirty="0"/>
            </a:p>
          </p:txBody>
        </p:sp>
        <p:cxnSp>
          <p:nvCxnSpPr>
            <p:cNvPr id="579" name="Straight Connector 578"/>
            <p:cNvCxnSpPr>
              <a:stCxn id="588" idx="0"/>
            </p:cNvCxnSpPr>
            <p:nvPr/>
          </p:nvCxnSpPr>
          <p:spPr>
            <a:xfrm flipV="1">
              <a:off x="2039799" y="1959429"/>
              <a:ext cx="747167" cy="119343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0" name="Straight Connector 579"/>
            <p:cNvCxnSpPr>
              <a:stCxn id="584" idx="2"/>
            </p:cNvCxnSpPr>
            <p:nvPr/>
          </p:nvCxnSpPr>
          <p:spPr>
            <a:xfrm>
              <a:off x="2007664" y="3841601"/>
              <a:ext cx="720168" cy="728729"/>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81" name="Picture 580"/>
            <p:cNvPicPr>
              <a:picLocks noChangeAspect="1"/>
            </p:cNvPicPr>
            <p:nvPr/>
          </p:nvPicPr>
          <p:blipFill>
            <a:blip r:embed="rId16"/>
            <a:stretch>
              <a:fillRect/>
            </a:stretch>
          </p:blipFill>
          <p:spPr>
            <a:xfrm>
              <a:off x="2987227" y="3194292"/>
              <a:ext cx="3136716" cy="1376038"/>
            </a:xfrm>
            <a:prstGeom prst="rect">
              <a:avLst/>
            </a:prstGeom>
          </p:spPr>
        </p:pic>
      </p:grpSp>
    </p:spTree>
    <p:extLst>
      <p:ext uri="{BB962C8B-B14F-4D97-AF65-F5344CB8AC3E}">
        <p14:creationId xmlns:p14="http://schemas.microsoft.com/office/powerpoint/2010/main" val="444440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676</TotalTime>
  <Words>579</Words>
  <Application>Microsoft Office PowerPoint</Application>
  <PresentationFormat>Custom</PresentationFormat>
  <Paragraphs>85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Mangal</vt:lpstr>
      <vt:lpstr>MS PGothic</vt:lpstr>
      <vt:lpstr>Arial</vt:lpstr>
      <vt:lpstr>Calibri</vt:lpstr>
      <vt:lpstr>Gill Sans MT</vt:lpstr>
      <vt:lpstr>Helvetica</vt:lpstr>
      <vt:lpstr>Office Theme</vt:lpstr>
      <vt:lpstr>SaTC: CORE: Small: Adversarial Network Reconnaissance in Software Defined Networking</vt:lpstr>
    </vt:vector>
  </TitlesOfParts>
  <Company>Vanderbilt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Karns</dc:creator>
  <cp:lastModifiedBy>Ting He</cp:lastModifiedBy>
  <cp:revision>70</cp:revision>
  <dcterms:created xsi:type="dcterms:W3CDTF">2015-11-02T16:42:22Z</dcterms:created>
  <dcterms:modified xsi:type="dcterms:W3CDTF">2022-04-17T17:19:28Z</dcterms:modified>
</cp:coreProperties>
</file>